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png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6" r:id="rId4"/>
    <p:sldId id="257" r:id="rId5"/>
    <p:sldId id="267" r:id="rId6"/>
    <p:sldId id="258" r:id="rId7"/>
    <p:sldId id="285" r:id="rId8"/>
    <p:sldId id="281" r:id="rId9"/>
    <p:sldId id="273" r:id="rId10"/>
    <p:sldId id="272" r:id="rId11"/>
    <p:sldId id="286" r:id="rId12"/>
    <p:sldId id="278" r:id="rId13"/>
    <p:sldId id="260" r:id="rId14"/>
    <p:sldId id="283" r:id="rId15"/>
    <p:sldId id="259" r:id="rId16"/>
    <p:sldId id="268" r:id="rId17"/>
    <p:sldId id="270" r:id="rId18"/>
    <p:sldId id="279" r:id="rId19"/>
    <p:sldId id="269" r:id="rId20"/>
    <p:sldId id="271" r:id="rId21"/>
    <p:sldId id="274" r:id="rId22"/>
    <p:sldId id="276" r:id="rId23"/>
    <p:sldId id="284" r:id="rId24"/>
    <p:sldId id="277" r:id="rId25"/>
    <p:sldId id="287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78" d="100"/>
          <a:sy n="78" d="100"/>
        </p:scale>
        <p:origin x="-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1T22:45:39.649"/>
    </inkml:context>
    <inkml:brush xml:id="br0">
      <inkml:brushProperty name="width" value="0.23333" units="cm"/>
      <inkml:brushProperty name="height" value="0.23333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BF7EFE84-B4B1-4247-80D5-7F830D00E275}" emma:medium="tactile" emma:mode="ink">
          <msink:context xmlns:msink="http://schemas.microsoft.com/ink/2010/main" type="inkDrawing" rotatedBoundingBox="2100,11931 8049,11691 8131,13743 2183,13983" hotPoints="8469,12862 5204,13836 1909,12971 5173,11997" semanticType="enclosure" shapeName="Ellipse"/>
        </emma:interpretation>
      </emma:emma>
    </inkml:annotationXML>
    <inkml:trace contextRef="#ctx0" brushRef="#br0">5705 6300,'-5'0,"-41"0,-75 0,-80 8,-67 8,-46 11,-15 4,18 6,43-3,65-8,60-7,51-4,37-4,5 11,-7 4,-6 8,-7 6,0 10,8-3,9-1,10-4,12 4,11 4,9 2,7 4,3 4,7 3,11 10,17 5,10 8,8 2,7-1,12-1,7-7,4-12,6-13,1-11,-1-9,2-5,4-4,3 4,4 0,5-4,14-2,2 0,4-5,2 0,-7 0,-10-1,-12-5,-9-4,3-3,-1-3,6-2,-1 0,2-1,5 0,8-4,3-6,3-5,0-1,3-1,-2-7,0 2,4-1,-3 5,2-1,-3 1,1-2,2-2,-6 4,-9-1,-2-4,-4-4,-6-1,-2 0,-3 1,-4-1,-7 2,-4 0,-1 1,-5 0,-9 4,3 2,0 0,-3-2,-6-1,-8 3,-12 1,-12-1,-5-2,-1-1,1-1,3-1,1-1,2-1,3 1,-5-1,-1 1,-3 0,-6-1,-4-4,-3-1,-2 0,-2 2,-5 0,-6-2,-2-2,-2-2,-4-1,-2 7,-3 3,-2 3,-4 0,-8 0,-9 0,-6-2,-3 1,-6 0,-9-1,-6-5,-4-1,-10 0,-3 2,1 0,-1 2,2 0,7 2,10 0,13 0,12 0,6 0,6 0,6 4,2 2,-1 0,-5-2,-1 3,-7 1,0 3,-3 4,-1 4,-2 3,3 3,1-4,4 0,4 0,5 1,2 2,4 0,0 1,2 1,0 0,-1 0,-4 1,-1 3,0 2,0 0,2 3,0 0,2-1,0-2,1-3,0-1,0-1,0-1,0 4,0 2,0-1,0 4,0 0,-1-2,1-1,0-2,0-2,0 3,0 1,0-1,-1-1,1 0,0 2,0 0,0 0,0-1,0-2,-1-1,6-2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1T22:02:46.8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CF0657D5-3245-404A-86B6-EB25369E13F7}" emma:medium="tactile" emma:mode="ink">
          <msink:context xmlns:msink="http://schemas.microsoft.com/ink/2010/main" type="writingRegion" rotatedBoundingBox="28576,5564 32523,5163 33094,10786 29147,11187"/>
        </emma:interpretation>
      </emma:emma>
    </inkml:annotationXML>
    <inkml:traceGroup>
      <inkml:annotationXML>
        <emma:emma xmlns:emma="http://www.w3.org/2003/04/emma" version="1.0">
          <emma:interpretation id="{565C1A42-76D8-448C-A8F1-C88BAEC1E125}" emma:medium="tactile" emma:mode="ink">
            <msink:context xmlns:msink="http://schemas.microsoft.com/ink/2010/main" type="paragraph" rotatedBoundingBox="28667,5555 32523,5163 32667,6579 28811,6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DB74A-C413-4D7E-BD07-85C87A852384}" emma:medium="tactile" emma:mode="ink">
              <msink:context xmlns:msink="http://schemas.microsoft.com/ink/2010/main" type="line" rotatedBoundingBox="28667,5555 32523,5163 32667,6579 28811,6971"/>
            </emma:interpretation>
          </emma:emma>
        </inkml:annotationXML>
        <inkml:traceGroup>
          <inkml:annotationXML>
            <emma:emma xmlns:emma="http://www.w3.org/2003/04/emma" version="1.0">
              <emma:interpretation id="{FEC7F820-08F4-4B53-8C47-516910A27D38}" emma:medium="tactile" emma:mode="ink">
                <msink:context xmlns:msink="http://schemas.microsoft.com/ink/2010/main" type="inkWord" rotatedBoundingBox="28667,5555 32523,5163 32667,6579 28811,6971">
                  <msink:destinationLink direction="with" ref="{2B6DC187-EDE7-4D89-A9FD-707B26424F9E}"/>
                  <msink:destinationLink direction="with" ref="{AD99C21A-6978-45DD-8246-1C776A3820EB}"/>
                  <msink:destinationLink direction="with" ref="{54688AB4-FB11-48D8-A751-1EED91994F85}"/>
                </msink:context>
              </emma:interpretation>
              <emma:one-of disjunction-type="recognition" id="oneOf0">
                <emma:interpretation id="interp0" emma:lang="en-US" emma:confidence="0">
                  <emma:literal>library</emma:literal>
                </emma:interpretation>
                <emma:interpretation id="interp1" emma:lang="en-US" emma:confidence="0">
                  <emma:literal>Library</emma:literal>
                </emma:interpretation>
                <emma:interpretation id="interp2" emma:lang="en-US" emma:confidence="0">
                  <emma:literal>fibrously</emma:literal>
                </emma:interpretation>
                <emma:interpretation id="interp3" emma:lang="en-US" emma:confidence="0">
                  <emma:literal>Fibrously</emma:literal>
                </emma:interpretation>
                <emma:interpretation id="interp4" emma:lang="en-US" emma:confidence="0">
                  <emma:literal>Vibrantly</emma:literal>
                </emma:interpretation>
              </emma:one-of>
            </emma:emma>
          </inkml:annotationXML>
          <inkml:trace contextRef="#ctx0" brushRef="#br0">16000 3012,'0'5,"0"5,0 6,0 4,0 4,0 2,0 1,0 0,0 1,5-1,1 0,4-1,0 1,-1-1,-2 0,-3 1,3-6,0-1,-1 1,-2 1,3 0,0 3,0 0,2-4,0-1,-2 1,-1 1,-3 1,4 1,0 2,3 0,0 0,-2 0,3 1,-1-1,2 1,4-1,-1 0,-3 0,1 0,-2 1,-3-6</inkml:trace>
          <inkml:trace contextRef="#ctx0" brushRef="#br0" timeOffset="1870">16340 3090,'6'0,"3"0</inkml:trace>
          <inkml:trace contextRef="#ctx0" brushRef="#br0" timeOffset="3257">16523 2829,'4'5,"2"9,4 17,1 7,-3 2,4-2,-2 2,2-2,0 2,2-1,-2-4,-3-2,-2-3,-3-2,2-6,1-2,3 0,0 1,3 2,3 1,-1 0,3-2,0-2,0 0,-6 2,-3 2,1 0,3 1,-1 1,-2 0,2 1,-2-1,-2 0,2-4,-1-1,3 0,-1 0,-2 2,1 1,-5-3,-3-6</inkml:trace>
          <inkml:trace contextRef="#ctx0" brushRef="#br0" timeOffset="1165">16419 3483,'4'0,"7"9,0 12,4 15,3 7,-1 4,1 4,-3-3,-4-5,2-1,1-7,0-6,-4-8</inkml:trace>
          <inkml:trace contextRef="#ctx0" brushRef="#br0" timeOffset="5661">16785 3431,'14'0,"8"0,5 0,2-4,2-2,3 0,1 6,-2 3,-1 5,-2 6,-6 4,-2 1,-2 0,-3 2,-5 2,-4 1,1-4,-2 0,-1 1,-2 1,-6 1,-7 1,-7-3,-5-1,-2 1,-3 0,3 3,1-4,0-5,-1-1,0-2,-1-4,-2-3,5 3,0-2,5 0</inkml:trace>
          <inkml:trace contextRef="#ctx0" brushRef="#br0" timeOffset="7090">17282 3300,'4'0,"7"0,0 5,4 5,-1 6,1 4,3 4,-2 2,-3 1,0 0,-2 1,2-1,-2 0,3 0,-3 3,-2 3,-2-2,-4 0,-1-6</inkml:trace>
          <inkml:trace contextRef="#ctx0" brushRef="#br0" timeOffset="8615">17387 3378,'0'-4,"0"-11,0-7,0-4,0-3,0 1,0-2,5 2,5 0,6 5,4 3,0-1,0 4,-4 0,-3-2,-1 3,3 4,3 4,3 4,2 1,3 3,0 0,0 1,1 4,0 6,-1 1,-4 3,-1-1,-5 1,-5-1</inkml:trace>
          <inkml:trace contextRef="#ctx0" brushRef="#br0" timeOffset="10610">18094 3012,'-4'0,"-15"9,-9 7,-4 2,4 0,1 4,2-3,4 0,11 5,7 4,8 5,4 2,4 0,5-3,4-1,1-7,-1-2,-2-5,2-2,0-2,6-5,7-2,7-3,0-2,-2-1,-5 0,-6-14,-10-10,-7-8,-6-8,-4-2,-2 2,-6 7,-2 6,-3 6,-1 4,-2 4,-4 3,-6 0,-1-2,5-5,5-3,1 1,4 0,2 3</inkml:trace>
          <inkml:trace contextRef="#ctx0" brushRef="#br0" timeOffset="12757">18356 3117,'5'0,"5"5,6 1,4-1,4 4,2 0,-4 4,0 3,0 3,1 4,0-3,2 0,0-4,-3 1,-7-4</inkml:trace>
          <inkml:trace contextRef="#ctx0" brushRef="#br0" timeOffset="13814">18644 2881,'5'0,"1"4,8 20,7 14,4 15,-3 1,1-2,-5-7,0-6,-4-6,-4-3,1-2,-2-3,3-4,-2-7</inkml:trace>
          <inkml:trace contextRef="#ctx0" brushRef="#br0" timeOffset="14703">18723 2881,'5'0,"5"-5,6-6,0-5,2-4,2 0,7 5,3 9,0 9,1 10,-1 2,-6 3,-2 2,-1 4,1 0,-4-2</inkml:trace>
          <inkml:trace contextRef="#ctx0" brushRef="#br0" timeOffset="15877">19299 2802,'0'9,"5"3,5 8,6 5,4 4,4 4,2 3,1 2,0 0,1-1,-1-8,-5-4,0-2,-2-5,2-1,1 2,1-3,1-5,1 1,0-1,0 1,-4-2</inkml:trace>
          <inkml:trace contextRef="#ctx0" brushRef="#br0" timeOffset="16842">19848 2723,'0'13,"0"19,-4 16,-6 18,-6 6,-5 6,-3-8,-1-5,-3-6,1-8,4-8,2-8,4-4,1-4,3-1,3-2,0 1,1 0,2 0,3 0,0 1,4 0,-1 0,1 0,1 0,-1 1,0-1,1 0,-1 1,0-1,0 0,0 0,0 0,0 0,0-4</inkml:trace>
          <inkml:trace contextRef="#ctx0" brushRef="#br0" timeOffset="19885">18356 3168,'0'-4,"0"-7,0-5,-4-4,-6-4,-6 3,-5 5,-3 4,-1 6,-3-2,1 1,0-3,0-4,0 0,5 3</inkml:trace>
        </inkml:traceGroup>
      </inkml:traceGroup>
    </inkml:traceGroup>
    <inkml:traceGroup>
      <inkml:annotationXML>
        <emma:emma xmlns:emma="http://www.w3.org/2003/04/emma" version="1.0">
          <emma:interpretation id="{3F5EBA35-BC5A-4B0C-BFCF-F9FA046772F1}" emma:medium="tactile" emma:mode="ink">
            <msink:context xmlns:msink="http://schemas.microsoft.com/ink/2010/main" type="paragraph" rotatedBoundingBox="29061,9806 32910,9610 32972,10830 29123,11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10357D-6725-48CB-91B3-20A50E17E8CD}" emma:medium="tactile" emma:mode="ink">
              <msink:context xmlns:msink="http://schemas.microsoft.com/ink/2010/main" type="line" rotatedBoundingBox="29061,9806 32910,9610 32972,10830 29123,11025"/>
            </emma:interpretation>
          </emma:emma>
        </inkml:annotationXML>
        <inkml:traceGroup>
          <inkml:annotationXML>
            <emma:emma xmlns:emma="http://www.w3.org/2003/04/emma" version="1.0">
              <emma:interpretation id="{788A63B7-581D-4BA0-BBFA-D4C11F333548}" emma:medium="tactile" emma:mode="ink">
                <msink:context xmlns:msink="http://schemas.microsoft.com/ink/2010/main" type="inkWord" rotatedBoundingBox="29061,9806 32910,9610 32972,10830 29123,11025">
                  <msink:destinationLink direction="with" ref="{DA0398B0-CC86-4E5A-BE45-A5AE7194F9A1}"/>
                  <msink:destinationLink direction="with" ref="{522DF41F-BD7B-400B-9953-73AAE949A3C6}"/>
                  <msink:destinationLink direction="with" ref="{33C74328-6A74-4BCC-AE90-F5D6DA8073D6}"/>
                </msink:context>
              </emma:interpretation>
              <emma:one-of disjunction-type="recognition" id="oneOf1">
                <emma:interpretation id="interp5" emma:lang="en-US" emma:confidence="0">
                  <emma:literal>Dire a ton</emma:literal>
                </emma:interpretation>
                <emma:interpretation id="interp6" emma:lang="en-US" emma:confidence="0">
                  <emma:literal>Dire c tot</emma:literal>
                </emma:interpretation>
                <emma:interpretation id="interp7" emma:lang="en-US" emma:confidence="0">
                  <emma:literal>Dire a tot</emma:literal>
                </emma:interpretation>
                <emma:interpretation id="interp8" emma:lang="en-US" emma:confidence="0">
                  <emma:literal>Director</emma:literal>
                </emma:interpretation>
                <emma:interpretation id="interp9" emma:lang="en-US" emma:confidence="0">
                  <emma:literal>Direct tot</emma:literal>
                </emma:interpretation>
              </emma:one-of>
            </emma:emma>
          </inkml:annotationXML>
          <inkml:trace contextRef="#ctx0" brushRef="#br0" timeOffset="24756">16445 7566,'4'0,"6"0,6-4,5-2,3 0,1 2,3 1,-1 5,1 7,-6 7,-1 0,-4 2,-1 3,-4 2,-2 1,-4 1,-3 1,2 1,1 0,0-1,-2 1,-2 0,0-1,-2 0,0 1,0-1,0 0,0 0,0 0,-5 0,-6 0,-5 1,-4-1,-4-5,-2 0,-1-5,0 0,-5 2,-1 1,0-2,2-3,6-1,7-2</inkml:trace>
          <inkml:trace contextRef="#ctx0" brushRef="#br0" timeOffset="23051">16444 7620,'0'5,"0"5,0 10,0 11,0 14,0 3,0 2,-4-2,-2-6,0-5,2-4,0-4,2-2,2-1,-1 0,1-2,0 2,1-1,-1 1,0-5</inkml:trace>
          <inkml:trace contextRef="#ctx0" brushRef="#br0" timeOffset="26580">16890 7437,'0'0</inkml:trace>
          <inkml:trace contextRef="#ctx0" brushRef="#br0" timeOffset="26017">16916 7829,'0'9,"0"12,0 11,0 13,0 5,0-4,0-3,0-6,0-4,0-4,0-1,0-2,0-6</inkml:trace>
          <inkml:trace contextRef="#ctx0" brushRef="#br0" timeOffset="28579">17126 7829,'5'0,"1"9,4 7,0 10,-1 6,-2 0,-3-8,-6-14,-3-12,0-11,0-7,1-5,1-3,2 0,0-1,1 0,0 2,0 0,5 0,6 5,5 6,4 6,4 4,2 4,1 2,0 5,1 7,-6 0</inkml:trace>
          <inkml:trace contextRef="#ctx0" brushRef="#br0" timeOffset="31189">17178 7803,'0'5,"0"5,0 6,0 4,0 4,0 2,0 1,0 0,0 1,4-1,2 0,0 0,-1-1,-3 0,0 0,0 0,-2-4</inkml:trace>
          <inkml:trace contextRef="#ctx0" brushRef="#br0" timeOffset="32824">17545 7882,'4'0,"10"0,8 0,5 0,1-4,1-2,-4-4,-3-1,0-2,1-4,0-4,2-1,-4-3,-1-1,-4-1,-5 0,-4 0,-3 1,-3-1,-1 0,-5 5,-6 2,-6 4,-5 5,-2 4,-2 3,-1 3,0 6,4 6,6 6,2 4,-2 4,-2-3,3-1,-1 1,-2 1,2 1,0 0,3 2,3 0,-1 0,3 0,1 1,3-1,2 1,2-1,1 0,0 0,1 0,-1 1,0-1,5 0,6 0,5-4,4-2,4-4,2-5,1-3,0-5,1-2,-1-1,0 0,0-1,-1 0,0 0,0 0,1 1,-1-4,0-2,-5 0</inkml:trace>
          <inkml:trace contextRef="#ctx0" brushRef="#br0" timeOffset="34143">18304 7620,'-5'0,"-5"5,-6 5,0 6,2 4,4 13,4 5,3 0,1 3,2-1,1-4,-1-2,1-3,0-3,3-1,2-1,5-4,4-3,4-4,4-3,1-6,2-2,2 1,-2 1,2-1,-2-1,1-2,0 4,-1 0,0 0,0-2,1-1,-1-1,0-1,0-1,0 0,1 0,-6-5,-5-6,-15-5,-7 0</inkml:trace>
          <inkml:trace contextRef="#ctx0" brushRef="#br0" timeOffset="35723">18252 7593,'5'0,"5"0,6 0,0-4,2-7,-2-5,4 0,5 3,6 3,2 4,-4 7,-7 8,-17 2,-8 0</inkml:trace>
          <inkml:trace contextRef="#ctx0" brushRef="#br0" timeOffset="36823">18697 7018,'4'4,"7"7,0 9,4 11,-1 4,1 6,-2 0,-2-3,-4-4,-3-2,-2-2,-2-2,5-2,0 0,5 8,0 12,2 8,0 3,3-5,-3 0,2-6,0-6,-5-6,2-3,-1-3,-2-2,1-5,0-2,-2 0,2 2,1 2,-3 0,2 2,1 1,2 0,-2-4</inkml:trace>
          <inkml:trace contextRef="#ctx0" brushRef="#br0" timeOffset="38005">18697 7593,'4'0,"11"0,7 0,4-4,3-2,0 0,-1 2,1 0,-6-2,-1-1,3-3,3-1,1 2,-5-1,-2 0,0 2,-3 7,-7 4</inkml:trace>
          <inkml:trace contextRef="#ctx0" brushRef="#br0" timeOffset="49519">19299 7515,'-9'9,"-7"7,-6 2,-3 0,-2 4,4 1,1 2,-1 1,5 0,5 0,4 1,5 0,2-1,1 0,2 1,0-1,0 1,4-1,6 0,5 0,5-4,3-2,-3 1,1 0,-1 2,2-3,1-1,0-3,2-1,0-1,0-5,1-3,-1-3,1-1,-1-2,0 0,0-5,0-6,-4-6,-6-4,-6-3,-4-2,-4-1,-2 0,0-1,-1 1,0 0,0 1,0 0,1-1,-1 1,-3 0,-2-1,-4 1,-5 5,0 0,-2 5,3 1,2-3,5-2,-2-2,-4 4,-4 2,-3 7,-3 3,-2-1,-1 0,-1 2,0 1,0 2,0 0,1 2,-1 0,1 0,4 0</inkml:trace>
          <inkml:trace contextRef="#ctx0" brushRef="#br0" timeOffset="50887">19744 7594,'0'4,"5"2,5 0,6 7,0 11,-2 6,0 6,-2 6,-3 1,-3 6,2-1,0-4,-2-5,-2-4,3-1,0 0,0-2,-3-2,-1-6</inkml:trace>
          <inkml:trace contextRef="#ctx0" brushRef="#br0" timeOffset="52007">19849 7725,'5'0,"1"-4,-1-6,4-6,0-5,4-3,-2-1,7-3,5 1,3 0,1 4,1 6,0 7,0 4,-1 4,0 1,-1 2,0 0,1 0,-6 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1T22:02:24.8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2B6DC187-EDE7-4D89-A9FD-707B26424F9E}" emma:medium="tactile" emma:mode="ink">
          <msink:context xmlns:msink="http://schemas.microsoft.com/ink/2010/main" type="inkDrawing" rotatedBoundingBox="24953,7933 26598,8531 26560,8635 24915,8037" semanticType="callout" shapeName="Other">
            <msink:sourceLink direction="with" ref="{FEC7F820-08F4-4B53-8C47-516910A27D38}"/>
          </msink:context>
        </emma:interpretation>
      </emma:emma>
    </inkml:annotationXML>
    <inkml:trace contextRef="#ctx0" brushRef="#br0">12255 5263,'9'5,"16"9,18 8,14 9,-2 3,-7-3,-1-4,4-1,1-1,-2 0,-1-4,-5-2,-5-4,-5 1,-4-3,-6 0,-4 3,8 4,14-3,16 1,8-3,6 1,4-2,2 0,-7-2,-11 2,-12 2,-10 0,-6-4,-4-4,10 1,8 4,6-1,-3 3,-4-2,-11-3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1T22:02:26.4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AD99C21A-6978-45DD-8246-1C776A3820EB}" emma:medium="tactile" emma:mode="ink">
          <msink:context xmlns:msink="http://schemas.microsoft.com/ink/2010/main" type="inkDrawing" rotatedBoundingBox="24991,8663 26437,7652 26524,7776 25077,8786" semanticType="callout" shapeName="Other">
            <msink:sourceLink direction="with" ref="{FEC7F820-08F4-4B53-8C47-516910A27D38}"/>
          </msink:context>
        </emma:interpretation>
      </emma:emma>
    </inkml:annotationXML>
    <inkml:trace contextRef="#ctx0" brushRef="#br0">13825 5106,'-4'0,"-20"0,-23 5,-22 9,-11 8,2 4,10-2,17 0,12-1,9 1,5 0,2 1,1-3,-1-2,4 0,1 2,-6 1,-3 1,-2 1,-4 1,-1-4,5-2,3 2,1-5,1 1,0 0,0 3,-1 1,-1-2,1-1,-1 2,-1 0,1 3,-1-4,6 0,-4 0,-1 2,-2-4,-4 1,-1-4,0 1,6 1,3-2,1 2,1-3,-2 1,0-3,0-2,2 0,7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1T22:02:39.3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54688AB4-FB11-48D8-A751-1EED91994F85}" emma:medium="tactile" emma:mode="ink">
          <msink:context xmlns:msink="http://schemas.microsoft.com/ink/2010/main" type="inkDrawing" rotatedBoundingBox="26626,7947 28582,6358 28623,6408 26666,7997" semanticType="callout" shapeName="Other">
            <msink:sourceLink direction="with" ref="{FEC7F820-08F4-4B53-8C47-516910A27D38}"/>
          </msink:context>
        </emma:interpretation>
      </emma:emma>
    </inkml:annotationXML>
    <inkml:trace contextRef="#ctx0" brushRef="#br0">13957 5314,'9'-4,"12"-7,2-5,2-5,1 2,1 0,-1-3,1 0,-5-3,-1 0,-5-1,0 4,1 6,3 2,2-3,1-1,-2-3,-1-3,-3 0,-1 2,2 2,2-1,2 3,2 1,1 3,-4-2,0 0,0-4,1 2,1 4,2 1,0-3,-4-3,-1-2,1-3,1 3,1 1,2 4,-4 0,-1 2,0 0,2 2,1 3,2-2,0 2,-4-2,-5-4,-1-5,1 3,3 3,2 0,2-2,2-3,1-3,0-2,1 4,-1 0,1 3,0 1,-5-2,-2 2,0 0,-2-3,-1 3,1 0,3 1,1 5,-2-2,0 3,0-3,2-4,1-2,2-4,0-2,-4-2,0 4,-5 1,0 4,-3 1,1 2,-2 0,2 2,2-1,-1-3,1 1,-2-1,1-3,3 2,-3 1,2-4,1-1,4 2,0 5,-2 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1T22:02:21.5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DA0398B0-CC86-4E5A-BE45-A5AE7194F9A1}" emma:medium="tactile" emma:mode="ink">
          <msink:context xmlns:msink="http://schemas.microsoft.com/ink/2010/main" type="inkDrawing" rotatedBoundingBox="24199,9258 26386,10227 26355,10298 24168,9329" semanticType="callout" shapeName="Other">
            <msink:sourceLink direction="with" ref="{788A63B7-581D-4BA0-BBFA-D4C11F333548}"/>
          </msink:context>
        </emma:interpretation>
      </emma:emma>
    </inkml:annotationXML>
    <inkml:trace contextRef="#ctx0" brushRef="#br0">11496 6599,'5'0,"19"5,9 5,4 6,5 4,0 4,1 2,2 1,-1 0,0 1,-3-1,0 0,-1-5,-4-2,-4-4,-2 0,-2-3,-2-4,0 1,0 4,4 4,1 2,5 4,9-4,7 0,2 2,2-4,-6-1,0 2,-5-2,-7-5,-4 1,-4-3,-2 3,2-2,6 2,5 3,9 3,14 4,10 1,5 6,-2 3,-5-1,-6-5,-9-8,-11-1,-8-1,-6 2,-4 2,-3-2,0-1,-1-2,0-1,-4-2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1T22:02:23.2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522DF41F-BD7B-400B-9953-73AAE949A3C6}" emma:medium="tactile" emma:mode="ink">
          <msink:context xmlns:msink="http://schemas.microsoft.com/ink/2010/main" type="inkDrawing" rotatedBoundingBox="24265,10213 26109,9084 26158,9164 24313,10293" semanticType="callout" shapeName="Other">
            <msink:sourceLink direction="with" ref="{788A63B7-581D-4BA0-BBFA-D4C11F333548}"/>
          </msink:context>
        </emma:interpretation>
      </emma:emma>
    </inkml:annotationXML>
    <inkml:trace contextRef="#ctx0" brushRef="#br0">13459 6494,'-4'0,"-6"0,-6 0,-14 9,-10 7,-12 6,-15 8,-9 2,-5 2,6-2,12 0,12-3,10-1,9-1,4-5,2-2,2 0,0-3,0-4,4-1,1 2,-1 0,-1 1,-2-2,-2 1,1 4,2 2,1 2,1 2,-7 2,-2-4,-5-6,-2 0,1 0,2-2,3 2,1 1,1 4,1 1,1-2,5 0,1-4,0 0,-1-3,-2 1,-1-1,-5 0,1 4,-2 2,-1-2,0 2,1-4,2 1,0-2,1-5,-4 2,-1 3,0 4,2-2,0-3,7-4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2-31T22:02:41.6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33C74328-6A74-4BCC-AE90-F5D6DA8073D6}" emma:medium="tactile" emma:mode="ink">
          <msink:context xmlns:msink="http://schemas.microsoft.com/ink/2010/main" type="inkDrawing" rotatedBoundingBox="26418,9599 28991,10379 28940,10546 26368,9766" semanticType="callout" shapeName="Other">
            <msink:sourceLink direction="with" ref="{788A63B7-581D-4BA0-BBFA-D4C11F333548}"/>
          </msink:context>
        </emma:interpretation>
      </emma:emma>
    </inkml:annotationXML>
    <inkml:trace contextRef="#ctx0" brushRef="#br0">13669 7096,'13'0,"14"0,11 0,3 0,0 0,-4 0,-3 0,2 0,8 0,10 5,13 5,9 10,5 7,11-2,7-1,10 1,-1 0,3 0,-3 0,-6 1,-4-4,-10-2,-9 1,-16-4,-12 0,-12-3,-7 1,-5 2,-2-2,-2 1,-4 2,-1-1,1-1,2-1,1-4,2 0,6 4,10 2,8 4,5 3,-2 1,-2-4,-4 0,-5-4,-5-5,-4 0,-3-2,-2-3,0-2,-1 1,4 6,3 4,-6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1/18/2017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1/18/2017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25.png"/><Relationship Id="rId2" Type="http://schemas.openxmlformats.org/officeDocument/2006/relationships/image" Target="../media/image19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5.xml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hiller" panose="04020404031007020602" pitchFamily="82" charset="0"/>
              </a:rPr>
              <a:t>Myth</a:t>
            </a:r>
            <a:r>
              <a:rPr lang="en-US" dirty="0"/>
              <a:t> of the</a:t>
            </a:r>
            <a:br>
              <a:rPr lang="en-US" dirty="0"/>
            </a:br>
            <a:r>
              <a:rPr lang="en-US" dirty="0"/>
              <a:t>Work/Life Balance for Directors of Small Libraries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Wild Wisconsin winter web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83290"/>
            <a:ext cx="9509759" cy="1088136"/>
          </a:xfrm>
        </p:spPr>
        <p:txBody>
          <a:bodyPr>
            <a:normAutofit/>
          </a:bodyPr>
          <a:lstStyle/>
          <a:p>
            <a:r>
              <a:rPr lang="en-US" sz="2800" dirty="0"/>
              <a:t>I knew the staff could mange just fine with out me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Embrace good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874772"/>
            <a:ext cx="5823078" cy="4142232"/>
          </a:xfrm>
        </p:spPr>
        <p:txBody>
          <a:bodyPr>
            <a:normAutofit/>
          </a:bodyPr>
          <a:lstStyle/>
          <a:p>
            <a:r>
              <a:rPr lang="en-US" dirty="0"/>
              <a:t>So what if a staff person didn’t do that thing the same way you would have? </a:t>
            </a:r>
          </a:p>
          <a:p>
            <a:r>
              <a:rPr lang="en-US" dirty="0"/>
              <a:t>“Good enough” is just fine if it gives you some well-earned time away</a:t>
            </a:r>
          </a:p>
          <a:p>
            <a:r>
              <a:rPr lang="en-US" dirty="0"/>
              <a:t>“Good enough” can be “great” if you use this as a teaching moment for next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10" y="1607745"/>
            <a:ext cx="3928734" cy="39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9"/>
            <a:ext cx="4572000" cy="1387248"/>
          </a:xfrm>
        </p:spPr>
        <p:txBody>
          <a:bodyPr/>
          <a:lstStyle/>
          <a:p>
            <a:r>
              <a:rPr lang="en-US" dirty="0"/>
              <a:t>What tasks are important for multiple people to know how to perform?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06" y="999604"/>
            <a:ext cx="3966395" cy="396639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41120" y="3356006"/>
            <a:ext cx="4572000" cy="138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you have a great training manual, template or list that you’d be willing to share with us?</a:t>
            </a:r>
          </a:p>
        </p:txBody>
      </p:sp>
    </p:spTree>
    <p:extLst>
      <p:ext uri="{BB962C8B-B14F-4D97-AF65-F5344CB8AC3E}">
        <p14:creationId xmlns:p14="http://schemas.microsoft.com/office/powerpoint/2010/main" val="13554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28672"/>
            <a:ext cx="9509759" cy="1088136"/>
          </a:xfrm>
        </p:spPr>
        <p:txBody>
          <a:bodyPr>
            <a:noAutofit/>
          </a:bodyPr>
          <a:lstStyle/>
          <a:p>
            <a:r>
              <a:rPr lang="en-US" sz="2400" dirty="0"/>
              <a:t>The day started with a breakfast meeting to discuss teaching a class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Feel like a professional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736264"/>
            <a:ext cx="4572000" cy="4142232"/>
          </a:xfrm>
        </p:spPr>
        <p:txBody>
          <a:bodyPr/>
          <a:lstStyle/>
          <a:p>
            <a:r>
              <a:rPr lang="en-US" dirty="0"/>
              <a:t>Important to keep small libraries on the professional stage</a:t>
            </a:r>
          </a:p>
          <a:p>
            <a:r>
              <a:rPr lang="en-US" dirty="0"/>
              <a:t>Find time to develop your professional interests</a:t>
            </a:r>
          </a:p>
          <a:p>
            <a:pPr lvl="1"/>
            <a:r>
              <a:rPr lang="en-US" dirty="0"/>
              <a:t>On work time if there’s a good tie in</a:t>
            </a:r>
          </a:p>
          <a:p>
            <a:pPr lvl="1"/>
            <a:r>
              <a:rPr lang="en-US" dirty="0"/>
              <a:t>On your own time if there isn’t</a:t>
            </a:r>
          </a:p>
          <a:p>
            <a:r>
              <a:rPr lang="en-US" dirty="0"/>
              <a:t>What are you good at that you don’t get to do enough of at the library?</a:t>
            </a:r>
          </a:p>
          <a:p>
            <a:r>
              <a:rPr lang="en-US" dirty="0"/>
              <a:t>What do other library pros ask you for advise on? Pitch a WAPL session on it!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67" y="1516807"/>
            <a:ext cx="3511212" cy="4276631"/>
          </a:xfrm>
        </p:spPr>
      </p:pic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are you professionally awesome? </a:t>
            </a:r>
          </a:p>
          <a:p>
            <a:r>
              <a:rPr lang="en-US" dirty="0"/>
              <a:t>What session should you pitch for WAPL or WLA?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69" y="1353312"/>
            <a:ext cx="4119594" cy="4119594"/>
          </a:xfrm>
        </p:spPr>
      </p:pic>
    </p:spTree>
    <p:extLst>
      <p:ext uri="{BB962C8B-B14F-4D97-AF65-F5344CB8AC3E}">
        <p14:creationId xmlns:p14="http://schemas.microsoft.com/office/powerpoint/2010/main" val="31269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41120" y="531177"/>
            <a:ext cx="10143408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 walked to the café </a:t>
            </a:r>
            <a:r>
              <a:rPr lang="en-US" sz="2800" dirty="0" err="1"/>
              <a:t>cuz</a:t>
            </a:r>
            <a:r>
              <a:rPr lang="en-US" sz="2800" dirty="0"/>
              <a:t> it was a REALLY nice November day.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Enjoy your own company now and then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41120" y="2109664"/>
            <a:ext cx="45720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Find small moments for yourself by building them into stuff you have to do anyway.</a:t>
            </a:r>
          </a:p>
          <a:p>
            <a:pPr lvl="1"/>
            <a:r>
              <a:rPr lang="en-US" dirty="0"/>
              <a:t>Walk there</a:t>
            </a:r>
          </a:p>
          <a:p>
            <a:pPr lvl="1"/>
            <a:r>
              <a:rPr lang="en-US" dirty="0"/>
              <a:t>Grab your favorite coffee drink along the way</a:t>
            </a:r>
          </a:p>
          <a:p>
            <a:pPr lvl="1"/>
            <a:r>
              <a:rPr lang="en-US" dirty="0"/>
              <a:t>Read a great book while you lunch between meetings</a:t>
            </a:r>
          </a:p>
          <a:p>
            <a:pPr lvl="1"/>
            <a:r>
              <a:rPr lang="en-US" dirty="0"/>
              <a:t>Take the dog on a long walk while you ponder your WAPL session pitch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91" y="2109664"/>
            <a:ext cx="2870488" cy="35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1" y="610408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I had just enough time to do a tiny bit of library work . . 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Limit working hours when off the job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1" y="1980978"/>
            <a:ext cx="4572000" cy="4142232"/>
          </a:xfrm>
        </p:spPr>
        <p:txBody>
          <a:bodyPr/>
          <a:lstStyle/>
          <a:p>
            <a:r>
              <a:rPr lang="en-US" dirty="0"/>
              <a:t>Keep up with the library on days off when things are happening that need your attention</a:t>
            </a:r>
          </a:p>
          <a:p>
            <a:pPr lvl="1"/>
            <a:r>
              <a:rPr lang="en-US" dirty="0"/>
              <a:t>Check in sparingly</a:t>
            </a:r>
          </a:p>
          <a:p>
            <a:pPr lvl="1"/>
            <a:r>
              <a:rPr lang="en-US" dirty="0"/>
              <a:t>Don’t make it easy to check your work email on your phone</a:t>
            </a:r>
          </a:p>
          <a:p>
            <a:pPr lvl="1"/>
            <a:r>
              <a:rPr lang="en-US" dirty="0"/>
              <a:t>Add that time to your 40 hours that week. Work from home is work.</a:t>
            </a:r>
          </a:p>
          <a:p>
            <a:r>
              <a:rPr lang="en-US" dirty="0"/>
              <a:t>If there’s nothing pressing at the library, don’t check in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5" y="2530865"/>
            <a:ext cx="4572000" cy="3042458"/>
          </a:xfrm>
        </p:spPr>
      </p:pic>
    </p:spTree>
    <p:extLst>
      <p:ext uri="{BB962C8B-B14F-4D97-AF65-F5344CB8AC3E}">
        <p14:creationId xmlns:p14="http://schemas.microsoft.com/office/powerpoint/2010/main" val="32248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1" y="1300874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. . . before walking to the salon to get my hair done.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Keep up on your own needs &amp; wants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1" y="2389010"/>
            <a:ext cx="4572000" cy="4142232"/>
          </a:xfrm>
        </p:spPr>
        <p:txBody>
          <a:bodyPr/>
          <a:lstStyle/>
          <a:p>
            <a:r>
              <a:rPr lang="en-US" dirty="0"/>
              <a:t>Use your time off to do the things that makes you feel a little more human.</a:t>
            </a:r>
          </a:p>
          <a:p>
            <a:r>
              <a:rPr lang="en-US" dirty="0"/>
              <a:t>Nobody likes a martyr who can’t take care of themselves.</a:t>
            </a:r>
          </a:p>
          <a:p>
            <a:r>
              <a:rPr lang="en-US" dirty="0"/>
              <a:t>Build some me-time into errands.</a:t>
            </a:r>
          </a:p>
          <a:p>
            <a:pPr lvl="1"/>
            <a:r>
              <a:rPr lang="en-US" dirty="0"/>
              <a:t>Coffee and news headline break</a:t>
            </a:r>
          </a:p>
          <a:p>
            <a:pPr lvl="1"/>
            <a:r>
              <a:rPr lang="en-US" dirty="0"/>
              <a:t>Indian buffet for lunch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67" y="1551442"/>
            <a:ext cx="3271102" cy="4407673"/>
          </a:xfrm>
        </p:spPr>
      </p:pic>
    </p:spTree>
    <p:extLst>
      <p:ext uri="{BB962C8B-B14F-4D97-AF65-F5344CB8AC3E}">
        <p14:creationId xmlns:p14="http://schemas.microsoft.com/office/powerpoint/2010/main" val="25344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What’s a little thing you do for yourself that makes you feel like you finally have your shit together?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04" y="1353312"/>
            <a:ext cx="4115116" cy="4115116"/>
          </a:xfrm>
        </p:spPr>
      </p:pic>
    </p:spTree>
    <p:extLst>
      <p:ext uri="{BB962C8B-B14F-4D97-AF65-F5344CB8AC3E}">
        <p14:creationId xmlns:p14="http://schemas.microsoft.com/office/powerpoint/2010/main" val="23663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887884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I started to write this webinar in my head as I walked home from the salon, knowing the whole afternoon was set aside to get it started.</a:t>
            </a:r>
            <a:br>
              <a:rPr lang="en-US" sz="2700" dirty="0"/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Plan how you’ll use your time off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3" y="1514475"/>
            <a:ext cx="11157675" cy="4467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68300" y="4240875"/>
              <a:ext cx="2145360" cy="75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178" y="4198755"/>
                <a:ext cx="2229605" cy="8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4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1" y="1460264"/>
            <a:ext cx="10244075" cy="108813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We pay Scott $50 to clean our kitchen and bathrooms every two weeks </a:t>
            </a:r>
            <a:br>
              <a:rPr lang="en-US" sz="2700" dirty="0"/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Delegate &amp; cross train in your personal life, too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1" y="2137340"/>
            <a:ext cx="4572000" cy="4142232"/>
          </a:xfrm>
        </p:spPr>
        <p:txBody>
          <a:bodyPr/>
          <a:lstStyle/>
          <a:p>
            <a:r>
              <a:rPr lang="en-US" dirty="0"/>
              <a:t>Who can help you at home?</a:t>
            </a:r>
          </a:p>
          <a:p>
            <a:pPr lvl="1"/>
            <a:r>
              <a:rPr lang="en-US" dirty="0"/>
              <a:t>Partner</a:t>
            </a:r>
          </a:p>
          <a:p>
            <a:pPr lvl="1"/>
            <a:r>
              <a:rPr lang="en-US" dirty="0"/>
              <a:t>Kids</a:t>
            </a:r>
          </a:p>
          <a:p>
            <a:pPr lvl="1"/>
            <a:r>
              <a:rPr lang="en-US" dirty="0"/>
              <a:t>BFF</a:t>
            </a:r>
          </a:p>
          <a:p>
            <a:pPr lvl="1"/>
            <a:r>
              <a:rPr lang="en-US" dirty="0"/>
              <a:t>Neighbors</a:t>
            </a:r>
          </a:p>
          <a:p>
            <a:pPr lvl="1"/>
            <a:r>
              <a:rPr lang="en-US" dirty="0"/>
              <a:t>Paid help</a:t>
            </a:r>
          </a:p>
          <a:p>
            <a:r>
              <a:rPr lang="en-US" dirty="0"/>
              <a:t>Be ok with “good enough”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26" y="2277948"/>
            <a:ext cx="4565198" cy="3044952"/>
          </a:xfrm>
        </p:spPr>
      </p:pic>
    </p:spTree>
    <p:extLst>
      <p:ext uri="{BB962C8B-B14F-4D97-AF65-F5344CB8AC3E}">
        <p14:creationId xmlns:p14="http://schemas.microsoft.com/office/powerpoint/2010/main" val="220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291" y="2926550"/>
            <a:ext cx="3377133" cy="1703696"/>
          </a:xfrm>
        </p:spPr>
        <p:txBody>
          <a:bodyPr/>
          <a:lstStyle/>
          <a:p>
            <a:r>
              <a:rPr lang="en-US" dirty="0"/>
              <a:t>Me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4" y="903915"/>
            <a:ext cx="2022635" cy="202263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54496" y="2038523"/>
            <a:ext cx="3377133" cy="2743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Cindy </a:t>
            </a:r>
            <a:r>
              <a:rPr lang="en-US" dirty="0" err="1"/>
              <a:t>Fesemyer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everything else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259837" y="5528344"/>
            <a:ext cx="3377133" cy="170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Also me</a:t>
            </a:r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1" y="3800213"/>
            <a:ext cx="2645747" cy="1728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72920" y="157992"/>
            <a:ext cx="3377133" cy="2743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Cindy </a:t>
            </a:r>
            <a:r>
              <a:rPr lang="en-US" dirty="0" err="1"/>
              <a:t>Fesemyer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Director, Columbus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1" y="1460264"/>
            <a:ext cx="10244075" cy="108813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I feel bad being home when Scott is there.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Get over the guilt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1" y="1801780"/>
            <a:ext cx="4572000" cy="4142232"/>
          </a:xfrm>
        </p:spPr>
        <p:txBody>
          <a:bodyPr/>
          <a:lstStyle/>
          <a:p>
            <a:r>
              <a:rPr lang="en-US" dirty="0"/>
              <a:t>This is something I WANT to know how to do. I have no platitudes or “wise” words for </a:t>
            </a:r>
            <a:r>
              <a:rPr lang="en-US" dirty="0" err="1"/>
              <a:t>ya</a:t>
            </a:r>
            <a:r>
              <a:rPr lang="en-US" dirty="0"/>
              <a:t>’.</a:t>
            </a:r>
          </a:p>
          <a:p>
            <a:pPr lvl="1"/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81" y="1778880"/>
            <a:ext cx="2776755" cy="416513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/>
              <p14:cNvContentPartPr/>
              <p14:nvPr/>
            </p14:nvContentPartPr>
            <p14:xfrm>
              <a:off x="10331743" y="1941692"/>
              <a:ext cx="1526400" cy="20120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19863" y="1929812"/>
                <a:ext cx="1550160" cy="20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" name="Ink 60"/>
              <p14:cNvContentPartPr/>
              <p14:nvPr/>
            </p14:nvContentPartPr>
            <p14:xfrm>
              <a:off x="8983543" y="2856092"/>
              <a:ext cx="590040" cy="2226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71663" y="2844206"/>
                <a:ext cx="613800" cy="24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/>
              <p14:cNvContentPartPr/>
              <p14:nvPr/>
            </p14:nvContentPartPr>
            <p14:xfrm>
              <a:off x="9007303" y="2799572"/>
              <a:ext cx="541800" cy="3344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95423" y="2787692"/>
                <a:ext cx="5655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/>
              <p14:cNvContentPartPr/>
              <p14:nvPr/>
            </p14:nvContentPartPr>
            <p14:xfrm>
              <a:off x="9596263" y="2291972"/>
              <a:ext cx="696240" cy="582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84383" y="2280092"/>
                <a:ext cx="72000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4" name="Ink 63"/>
              <p14:cNvContentPartPr/>
              <p14:nvPr/>
            </p14:nvContentPartPr>
            <p14:xfrm>
              <a:off x="8710303" y="3337052"/>
              <a:ext cx="782280" cy="3614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98423" y="3325172"/>
                <a:ext cx="8060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Ink 64"/>
              <p14:cNvContentPartPr/>
              <p14:nvPr/>
            </p14:nvContentPartPr>
            <p14:xfrm>
              <a:off x="8739463" y="3299252"/>
              <a:ext cx="677880" cy="3844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27583" y="3287372"/>
                <a:ext cx="7016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Ink 65"/>
              <p14:cNvContentPartPr/>
              <p14:nvPr/>
            </p14:nvContentPartPr>
            <p14:xfrm>
              <a:off x="9492583" y="3515972"/>
              <a:ext cx="929160" cy="2725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80703" y="3504092"/>
                <a:ext cx="95292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71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398" y="-797904"/>
            <a:ext cx="10244075" cy="3582099"/>
          </a:xfrm>
        </p:spPr>
        <p:txBody>
          <a:bodyPr>
            <a:normAutofit/>
          </a:bodyPr>
          <a:lstStyle/>
          <a:p>
            <a:r>
              <a:rPr lang="en-US" sz="2400" dirty="0"/>
              <a:t>Did I mention the beautiful fall weather? I scrapped the webinar plan and went for a long, slow walk at a nearby State Park, trying out walking meditation for the first time. I was dubious, but actually </a:t>
            </a:r>
            <a:r>
              <a:rPr lang="en-US" sz="2400" dirty="0" err="1"/>
              <a:t>sorta</a:t>
            </a:r>
            <a:r>
              <a:rPr lang="en-US" sz="2400" dirty="0"/>
              <a:t> got into it</a:t>
            </a:r>
            <a:br>
              <a:rPr lang="en-US" sz="2400" dirty="0"/>
            </a:b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Take a chance on something new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398" y="2238725"/>
            <a:ext cx="4572000" cy="4142232"/>
          </a:xfrm>
        </p:spPr>
        <p:txBody>
          <a:bodyPr>
            <a:normAutofit/>
          </a:bodyPr>
          <a:lstStyle/>
          <a:p>
            <a:r>
              <a:rPr lang="en-US" dirty="0"/>
              <a:t>Ask people you respect what they do to relax or have fun or learn something new. Whatever it is you want more of in your life.</a:t>
            </a:r>
          </a:p>
          <a:p>
            <a:r>
              <a:rPr lang="en-US" dirty="0"/>
              <a:t>Keep an open mind</a:t>
            </a:r>
          </a:p>
          <a:p>
            <a:r>
              <a:rPr lang="en-US" dirty="0"/>
              <a:t>Put a new spin on something you already know you like to do</a:t>
            </a:r>
          </a:p>
          <a:p>
            <a:r>
              <a:rPr lang="en-US" dirty="0"/>
              <a:t>Try hard to not think of the library or the house or the kids or your cat or the holiday party or what you’ll make for dinner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08" y="2722304"/>
            <a:ext cx="4350565" cy="2886780"/>
          </a:xfrm>
        </p:spPr>
      </p:pic>
    </p:spTree>
    <p:extLst>
      <p:ext uri="{BB962C8B-B14F-4D97-AF65-F5344CB8AC3E}">
        <p14:creationId xmlns:p14="http://schemas.microsoft.com/office/powerpoint/2010/main" val="13668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What’s something you </a:t>
            </a:r>
            <a:r>
              <a:rPr lang="en-US" dirty="0" err="1"/>
              <a:t>kinda</a:t>
            </a:r>
            <a:r>
              <a:rPr lang="en-US" dirty="0"/>
              <a:t> want to explore that might help you enjoy your downtime more? Or something your closest friends keep telling you to check out?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815306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2254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398" y="885115"/>
            <a:ext cx="10244075" cy="155608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 got home just as the kids were getting home from school</a:t>
            </a:r>
            <a:br>
              <a:rPr lang="en-US" sz="2800" dirty="0"/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Make time for the truly important stuff in life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398" y="1916961"/>
            <a:ext cx="3816449" cy="4142232"/>
          </a:xfrm>
        </p:spPr>
        <p:txBody>
          <a:bodyPr>
            <a:normAutofit/>
          </a:bodyPr>
          <a:lstStyle/>
          <a:p>
            <a:r>
              <a:rPr lang="en-US" dirty="0"/>
              <a:t>My list of important stuff that has nothing to do with libraries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Bitches Collective</a:t>
            </a:r>
          </a:p>
          <a:p>
            <a:pPr lvl="1"/>
            <a:r>
              <a:rPr lang="en-US" dirty="0"/>
              <a:t>Travel</a:t>
            </a:r>
          </a:p>
          <a:p>
            <a:pPr lvl="1"/>
            <a:r>
              <a:rPr lang="en-US" dirty="0"/>
              <a:t>Nature</a:t>
            </a:r>
          </a:p>
          <a:p>
            <a:pPr lvl="1"/>
            <a:r>
              <a:rPr lang="en-US" dirty="0"/>
              <a:t>Reading</a:t>
            </a:r>
          </a:p>
          <a:p>
            <a:pPr lvl="1"/>
            <a:r>
              <a:rPr lang="en-US" dirty="0"/>
              <a:t>Good coffee</a:t>
            </a:r>
          </a:p>
          <a:p>
            <a:r>
              <a:rPr lang="en-US" dirty="0"/>
              <a:t>What’s on your list?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47" y="1769554"/>
            <a:ext cx="6056851" cy="3406978"/>
          </a:xfrm>
        </p:spPr>
      </p:pic>
    </p:spTree>
    <p:extLst>
      <p:ext uri="{BB962C8B-B14F-4D97-AF65-F5344CB8AC3E}">
        <p14:creationId xmlns:p14="http://schemas.microsoft.com/office/powerpoint/2010/main" val="15040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397060"/>
            <a:ext cx="9509759" cy="2038409"/>
          </a:xfrm>
        </p:spPr>
        <p:txBody>
          <a:bodyPr>
            <a:normAutofit/>
          </a:bodyPr>
          <a:lstStyle/>
          <a:p>
            <a:r>
              <a:rPr lang="en-US" sz="4000" dirty="0"/>
              <a:t>Questions? </a:t>
            </a:r>
            <a:br>
              <a:rPr lang="en-US" sz="4000" dirty="0"/>
            </a:br>
            <a:r>
              <a:rPr lang="en-US" sz="4000" dirty="0"/>
              <a:t>Thoughts?</a:t>
            </a:r>
            <a:br>
              <a:rPr lang="en-US" sz="4000" dirty="0"/>
            </a:br>
            <a:r>
              <a:rPr lang="en-US" sz="4000" dirty="0"/>
              <a:t>Tips?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815306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838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41120" y="1346265"/>
            <a:ext cx="4572000" cy="766588"/>
          </a:xfrm>
        </p:spPr>
        <p:txBody>
          <a:bodyPr/>
          <a:lstStyle/>
          <a:p>
            <a:r>
              <a:rPr lang="en-US" dirty="0"/>
              <a:t>Cindy </a:t>
            </a:r>
            <a:r>
              <a:rPr lang="en-US" dirty="0" err="1"/>
              <a:t>Fesemyer</a:t>
            </a:r>
            <a:endParaRPr lang="en-US" dirty="0"/>
          </a:p>
          <a:p>
            <a:r>
              <a:rPr lang="en-US" dirty="0"/>
              <a:t>cindyLfes@gmail.com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278880" y="1346265"/>
            <a:ext cx="4572000" cy="766588"/>
          </a:xfrm>
        </p:spPr>
        <p:txBody>
          <a:bodyPr/>
          <a:lstStyle/>
          <a:p>
            <a:r>
              <a:rPr lang="en-US" dirty="0"/>
              <a:t>Jean Anderson</a:t>
            </a:r>
          </a:p>
          <a:p>
            <a:r>
              <a:rPr lang="en-US" dirty="0"/>
              <a:t>Jean@scls.info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026" name="Picture 2" descr="https://scontent-ort2-1.xx.fbcdn.net/v/t1.0-9/11169975_10205944556789234_5400212000170141433_n.jpg?oh=115bed6fe40e970bc87a0e7b04aa7332&amp;oe=58EE5A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2339356"/>
            <a:ext cx="33496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2339355"/>
            <a:ext cx="2693350" cy="33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-196219"/>
            <a:ext cx="9509759" cy="1088136"/>
          </a:xfrm>
        </p:spPr>
        <p:txBody>
          <a:bodyPr/>
          <a:lstStyle/>
          <a:p>
            <a:r>
              <a:rPr lang="en-US" dirty="0"/>
              <a:t>The day I didn’t create this </a:t>
            </a:r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11373"/>
            <a:ext cx="10084686" cy="48028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 was Friday. I had the day off </a:t>
            </a:r>
            <a:r>
              <a:rPr lang="en-US" dirty="0" err="1"/>
              <a:t>cuz</a:t>
            </a:r>
            <a:r>
              <a:rPr lang="en-US" dirty="0"/>
              <a:t> I had already worked my 40 hours that week and I knew the staff could mange just fine with out me.</a:t>
            </a:r>
          </a:p>
          <a:p>
            <a:r>
              <a:rPr lang="en-US" dirty="0"/>
              <a:t>The day started with a breakfast meeting to discuss a class SLIS wants me to teach. I walked to the café </a:t>
            </a:r>
            <a:r>
              <a:rPr lang="en-US" dirty="0" err="1"/>
              <a:t>cuz</a:t>
            </a:r>
            <a:r>
              <a:rPr lang="en-US" dirty="0"/>
              <a:t> it was a REALLY nice November day.</a:t>
            </a:r>
          </a:p>
          <a:p>
            <a:r>
              <a:rPr lang="en-US" dirty="0"/>
              <a:t>I walked home and had just enough time to do a tiny bit of library work before then walking to the salon to get my hair done. </a:t>
            </a:r>
            <a:r>
              <a:rPr lang="en-US" dirty="0" err="1"/>
              <a:t>Gotta</a:t>
            </a:r>
            <a:r>
              <a:rPr lang="en-US" dirty="0"/>
              <a:t> cover that grey.</a:t>
            </a:r>
          </a:p>
          <a:p>
            <a:r>
              <a:rPr lang="en-US" dirty="0"/>
              <a:t>I started to write this webinar in my head as I walked home from the salon, knowing the whole afternoon was set aside to get it done.</a:t>
            </a:r>
          </a:p>
          <a:p>
            <a:r>
              <a:rPr lang="en-US" dirty="0"/>
              <a:t>Our friend Scott was home when I got there. We pay him $50 to clean our kitchen and bathrooms every two weeks. </a:t>
            </a:r>
          </a:p>
          <a:p>
            <a:r>
              <a:rPr lang="en-US" dirty="0"/>
              <a:t>I feel bad being home when Scott is there. Did I mention the beautiful fall weather?</a:t>
            </a:r>
          </a:p>
          <a:p>
            <a:r>
              <a:rPr lang="en-US" dirty="0"/>
              <a:t>I scrapped the webinar plan and went for a long, slow walk at a nearby State Park, trying out walking meditation for the first time. I was dubious, but actually </a:t>
            </a:r>
            <a:r>
              <a:rPr lang="en-US" dirty="0" err="1"/>
              <a:t>sorta</a:t>
            </a:r>
            <a:r>
              <a:rPr lang="en-US" dirty="0"/>
              <a:t> got into it.</a:t>
            </a:r>
          </a:p>
          <a:p>
            <a:r>
              <a:rPr lang="en-US" dirty="0"/>
              <a:t>I got home just as the kids were getting home from school. </a:t>
            </a: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3674" y="181286"/>
            <a:ext cx="10562858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/>
              <a:t>I had the day off </a:t>
            </a:r>
            <a:r>
              <a:rPr lang="en-US" sz="3100" dirty="0" err="1"/>
              <a:t>cuz</a:t>
            </a:r>
            <a:r>
              <a:rPr lang="en-US" sz="3100" dirty="0"/>
              <a:t> I already worked 80 hours that pay period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Work your required weekly hours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b="55792"/>
          <a:stretch/>
        </p:blipFill>
        <p:spPr>
          <a:xfrm>
            <a:off x="1223674" y="1390015"/>
            <a:ext cx="8271544" cy="1764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b="53051"/>
          <a:stretch/>
        </p:blipFill>
        <p:spPr>
          <a:xfrm>
            <a:off x="1223675" y="3443098"/>
            <a:ext cx="8271544" cy="1877489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7850975" y="2785609"/>
            <a:ext cx="1644243" cy="369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>
            <a:off x="7850975" y="4959285"/>
            <a:ext cx="1644243" cy="369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64116" y="2785609"/>
            <a:ext cx="135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hours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64115" y="4951255"/>
            <a:ext cx="1644245" cy="652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lot of hours, at least 50</a:t>
            </a:r>
          </a:p>
        </p:txBody>
      </p:sp>
      <p:sp>
        <p:nvSpPr>
          <p:cNvPr id="12" name="Oval 11"/>
          <p:cNvSpPr/>
          <p:nvPr/>
        </p:nvSpPr>
        <p:spPr>
          <a:xfrm>
            <a:off x="7013196" y="2223082"/>
            <a:ext cx="1140903" cy="503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48837" y="4321728"/>
            <a:ext cx="1468073" cy="4348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b="62232"/>
          <a:stretch/>
        </p:blipFill>
        <p:spPr>
          <a:xfrm>
            <a:off x="1341120" y="1353312"/>
            <a:ext cx="8591445" cy="1735246"/>
          </a:xfrm>
        </p:spPr>
      </p:pic>
      <p:sp>
        <p:nvSpPr>
          <p:cNvPr id="5" name="TextBox 4"/>
          <p:cNvSpPr txBox="1"/>
          <p:nvPr/>
        </p:nvSpPr>
        <p:spPr>
          <a:xfrm>
            <a:off x="1341121" y="3347207"/>
            <a:ext cx="859144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 plan my work hours in advance and share them with my staff &amp; family.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 change those hours all the time to accommodate meeting times and last minute opportunities and adjust the rest of the week as necessary.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 like to make my drive worth it by putting in at least 4 hours.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 will work long days (12-15 hours) when necessary. And take a day off sometime in that pay period.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41120" y="135852"/>
            <a:ext cx="10562858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/>
              <a:t>I had the day off </a:t>
            </a:r>
            <a:r>
              <a:rPr lang="en-US" sz="3100" dirty="0" err="1"/>
              <a:t>cuz</a:t>
            </a:r>
            <a:r>
              <a:rPr lang="en-US" sz="3100" dirty="0"/>
              <a:t> I already worked 80 hours that pay period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Work your required weekly hours</a:t>
            </a:r>
          </a:p>
        </p:txBody>
      </p:sp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9"/>
            <a:ext cx="4572000" cy="1387248"/>
          </a:xfrm>
        </p:spPr>
        <p:txBody>
          <a:bodyPr/>
          <a:lstStyle/>
          <a:p>
            <a:r>
              <a:rPr lang="en-US" dirty="0"/>
              <a:t>Which organizational tools help keep you sane?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06" y="999604"/>
            <a:ext cx="3966395" cy="3966395"/>
          </a:xfrm>
        </p:spPr>
      </p:pic>
    </p:spTree>
    <p:extLst>
      <p:ext uri="{BB962C8B-B14F-4D97-AF65-F5344CB8AC3E}">
        <p14:creationId xmlns:p14="http://schemas.microsoft.com/office/powerpoint/2010/main" val="18310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83290"/>
            <a:ext cx="9509759" cy="1088136"/>
          </a:xfrm>
        </p:spPr>
        <p:txBody>
          <a:bodyPr>
            <a:normAutofit/>
          </a:bodyPr>
          <a:lstStyle/>
          <a:p>
            <a:r>
              <a:rPr lang="en-US" sz="2800" dirty="0"/>
              <a:t>I knew the staff could mange just fine with out me </a:t>
            </a:r>
            <a:br>
              <a:rPr lang="en-US" sz="2800" dirty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Train early and often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849604"/>
            <a:ext cx="4013305" cy="4142232"/>
          </a:xfrm>
        </p:spPr>
        <p:txBody>
          <a:bodyPr>
            <a:normAutofit/>
          </a:bodyPr>
          <a:lstStyle/>
          <a:p>
            <a:r>
              <a:rPr lang="en-US" dirty="0"/>
              <a:t>Make sure you have dedicated staff or volunteer or trustee training time</a:t>
            </a:r>
          </a:p>
          <a:p>
            <a:r>
              <a:rPr lang="en-US" dirty="0"/>
              <a:t>Create a training checklist or manual</a:t>
            </a:r>
          </a:p>
          <a:p>
            <a:r>
              <a:rPr lang="en-US" dirty="0"/>
              <a:t>Have other staff do trainings, too</a:t>
            </a:r>
          </a:p>
          <a:p>
            <a:pPr lvl="1"/>
            <a:r>
              <a:rPr lang="en-US" dirty="0"/>
              <a:t>Creates staff leaders</a:t>
            </a:r>
          </a:p>
          <a:p>
            <a:pPr lvl="1"/>
            <a:r>
              <a:rPr lang="en-US" dirty="0"/>
              <a:t>Trainees learn different approaches to tasks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4" b="4585"/>
          <a:stretch/>
        </p:blipFill>
        <p:spPr>
          <a:xfrm>
            <a:off x="5703216" y="1849604"/>
            <a:ext cx="6320671" cy="32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83290"/>
            <a:ext cx="9509759" cy="1088136"/>
          </a:xfrm>
        </p:spPr>
        <p:txBody>
          <a:bodyPr>
            <a:normAutofit/>
          </a:bodyPr>
          <a:lstStyle/>
          <a:p>
            <a:r>
              <a:rPr lang="en-US" sz="2800" dirty="0"/>
              <a:t>I knew the staff could manage just fine with out me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Cross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19" y="1849605"/>
            <a:ext cx="5865023" cy="4142232"/>
          </a:xfrm>
        </p:spPr>
        <p:txBody>
          <a:bodyPr>
            <a:normAutofit/>
          </a:bodyPr>
          <a:lstStyle/>
          <a:p>
            <a:r>
              <a:rPr lang="en-US" dirty="0"/>
              <a:t>Staff can cover for each other</a:t>
            </a:r>
          </a:p>
          <a:p>
            <a:r>
              <a:rPr lang="en-US" dirty="0"/>
              <a:t>Cross training increases collaboration</a:t>
            </a:r>
          </a:p>
          <a:p>
            <a:r>
              <a:rPr lang="en-US" dirty="0"/>
              <a:t>Helps everyone see a bigger picture</a:t>
            </a:r>
          </a:p>
          <a:p>
            <a:r>
              <a:rPr lang="en-US" dirty="0"/>
              <a:t>Update written procedures for a good training outcome</a:t>
            </a:r>
          </a:p>
          <a:p>
            <a:pPr lvl="0"/>
            <a:r>
              <a:rPr lang="en-US" dirty="0">
                <a:solidFill>
                  <a:srgbClr val="3691AA">
                    <a:lumMod val="75000"/>
                  </a:srgbClr>
                </a:solidFill>
              </a:rPr>
              <a:t>Can you cross train a trustee or municipal employee to do a part of your job that isn’t appropriate for staff to do?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16" y="1571426"/>
            <a:ext cx="3134663" cy="40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83290"/>
            <a:ext cx="9509759" cy="1088136"/>
          </a:xfrm>
        </p:spPr>
        <p:txBody>
          <a:bodyPr>
            <a:normAutofit/>
          </a:bodyPr>
          <a:lstStyle/>
          <a:p>
            <a:r>
              <a:rPr lang="en-US" sz="2800" dirty="0"/>
              <a:t>I knew the staff could mange just fine with out me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Delegate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874772"/>
            <a:ext cx="5823078" cy="4142232"/>
          </a:xfrm>
        </p:spPr>
        <p:txBody>
          <a:bodyPr>
            <a:normAutofit/>
          </a:bodyPr>
          <a:lstStyle/>
          <a:p>
            <a:r>
              <a:rPr lang="en-US" dirty="0"/>
              <a:t>Who’s in charge when you’re away?</a:t>
            </a:r>
          </a:p>
          <a:p>
            <a:pPr lvl="1"/>
            <a:r>
              <a:rPr lang="en-US" dirty="0"/>
              <a:t>Can they help patrons and keep the place from burning down?</a:t>
            </a:r>
          </a:p>
          <a:p>
            <a:pPr lvl="1"/>
            <a:r>
              <a:rPr lang="en-US" dirty="0"/>
              <a:t>Trust them to do their job.</a:t>
            </a:r>
          </a:p>
          <a:p>
            <a:pPr lvl="0"/>
            <a:r>
              <a:rPr lang="en-US" dirty="0">
                <a:solidFill>
                  <a:srgbClr val="3691AA">
                    <a:lumMod val="75000"/>
                  </a:srgbClr>
                </a:solidFill>
              </a:rPr>
              <a:t>What are you doing that someone else can easily do instead?</a:t>
            </a:r>
          </a:p>
          <a:p>
            <a:pPr lvl="0"/>
            <a:r>
              <a:rPr lang="en-US" dirty="0">
                <a:solidFill>
                  <a:srgbClr val="3691AA">
                    <a:lumMod val="75000"/>
                  </a:srgbClr>
                </a:solidFill>
              </a:rPr>
              <a:t>Be smart about it. Can staff reach you when you’re out of the building?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8" y="2355297"/>
            <a:ext cx="4449206" cy="31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1261</Words>
  <Application>Microsoft Office PowerPoint</Application>
  <PresentationFormat>Custom</PresentationFormat>
  <Paragraphs>114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Ocean 16x9</vt:lpstr>
      <vt:lpstr>The Myth of the Work/Life Balance for Directors of Small Libraries</vt:lpstr>
      <vt:lpstr>PowerPoint Presentation</vt:lpstr>
      <vt:lpstr>The day I didn’t create this Powerpoint</vt:lpstr>
      <vt:lpstr>PowerPoint Presentation</vt:lpstr>
      <vt:lpstr>PowerPoint Presentation</vt:lpstr>
      <vt:lpstr>Your turn!</vt:lpstr>
      <vt:lpstr>I knew the staff could mange just fine with out me  Train early and often</vt:lpstr>
      <vt:lpstr>I knew the staff could manage just fine with out me  Cross train</vt:lpstr>
      <vt:lpstr>I knew the staff could mange just fine with out me Delegate</vt:lpstr>
      <vt:lpstr>I knew the staff could mange just fine with out me Embrace good enough</vt:lpstr>
      <vt:lpstr>Your turn!</vt:lpstr>
      <vt:lpstr>The day started with a breakfast meeting to discuss teaching a class Feel like a professional</vt:lpstr>
      <vt:lpstr>Your turn!</vt:lpstr>
      <vt:lpstr>PowerPoint Presentation</vt:lpstr>
      <vt:lpstr>I had just enough time to do a tiny bit of library work . . .  Limit working hours when off the job</vt:lpstr>
      <vt:lpstr>. . . before walking to the salon to get my hair done.  Keep up on your own needs &amp; wants </vt:lpstr>
      <vt:lpstr>Your turn!</vt:lpstr>
      <vt:lpstr>I started to write this webinar in my head as I walked home from the salon, knowing the whole afternoon was set aside to get it started. Plan how you’ll use your time off </vt:lpstr>
      <vt:lpstr>We pay Scott $50 to clean our kitchen and bathrooms every two weeks  Delegate &amp; cross train in your personal life, too  </vt:lpstr>
      <vt:lpstr>I feel bad being home when Scott is there. Get over the guilt  </vt:lpstr>
      <vt:lpstr>Did I mention the beautiful fall weather? I scrapped the webinar plan and went for a long, slow walk at a nearby State Park, trying out walking meditation for the first time. I was dubious, but actually sorta got into it Take a chance on something new  </vt:lpstr>
      <vt:lpstr>Your turn!</vt:lpstr>
      <vt:lpstr>I got home just as the kids were getting home from school Make time for the truly important stuff in life  </vt:lpstr>
      <vt:lpstr>Questions?  Thoughts? Tips?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2016-11-20T17:09:28Z</dcterms:created>
  <dcterms:modified xsi:type="dcterms:W3CDTF">2017-01-18T14:44:30Z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