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1" r:id="rId1"/>
  </p:sldMasterIdLst>
  <p:notesMasterIdLst>
    <p:notesMasterId r:id="rId32"/>
  </p:notesMasterIdLst>
  <p:sldIdLst>
    <p:sldId id="256" r:id="rId2"/>
    <p:sldId id="315" r:id="rId3"/>
    <p:sldId id="271" r:id="rId4"/>
    <p:sldId id="263" r:id="rId5"/>
    <p:sldId id="306" r:id="rId6"/>
    <p:sldId id="301" r:id="rId7"/>
    <p:sldId id="302" r:id="rId8"/>
    <p:sldId id="260" r:id="rId9"/>
    <p:sldId id="272" r:id="rId10"/>
    <p:sldId id="266" r:id="rId11"/>
    <p:sldId id="276" r:id="rId12"/>
    <p:sldId id="277" r:id="rId13"/>
    <p:sldId id="264" r:id="rId14"/>
    <p:sldId id="267" r:id="rId15"/>
    <p:sldId id="268" r:id="rId16"/>
    <p:sldId id="262" r:id="rId17"/>
    <p:sldId id="288" r:id="rId18"/>
    <p:sldId id="303" r:id="rId19"/>
    <p:sldId id="281" r:id="rId20"/>
    <p:sldId id="282" r:id="rId21"/>
    <p:sldId id="265" r:id="rId22"/>
    <p:sldId id="270" r:id="rId23"/>
    <p:sldId id="300" r:id="rId24"/>
    <p:sldId id="287" r:id="rId25"/>
    <p:sldId id="312" r:id="rId26"/>
    <p:sldId id="314" r:id="rId27"/>
    <p:sldId id="283" r:id="rId28"/>
    <p:sldId id="284" r:id="rId29"/>
    <p:sldId id="289" r:id="rId30"/>
    <p:sldId id="273"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92"/>
    <p:restoredTop sz="94231" autoAdjust="0"/>
  </p:normalViewPr>
  <p:slideViewPr>
    <p:cSldViewPr snapToGrid="0" snapToObjects="1">
      <p:cViewPr varScale="1">
        <p:scale>
          <a:sx n="100" d="100"/>
          <a:sy n="100" d="100"/>
        </p:scale>
        <p:origin x="38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2809FA-BDAF-664D-A41E-D43E418A40D4}" type="datetimeFigureOut">
              <a:rPr lang="en-US" smtClean="0"/>
              <a:t>1/20/2017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F787B5-3AE7-1F49-B390-9B2259AF9079}" type="slidenum">
              <a:rPr lang="en-US" smtClean="0"/>
              <a:t>‹#›</a:t>
            </a:fld>
            <a:endParaRPr lang="en-US"/>
          </a:p>
        </p:txBody>
      </p:sp>
    </p:spTree>
    <p:extLst>
      <p:ext uri="{BB962C8B-B14F-4D97-AF65-F5344CB8AC3E}">
        <p14:creationId xmlns:p14="http://schemas.microsoft.com/office/powerpoint/2010/main" val="25075383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F787B5-3AE7-1F49-B390-9B2259AF9079}" type="slidenum">
              <a:rPr lang="en-US" smtClean="0"/>
              <a:t>8</a:t>
            </a:fld>
            <a:endParaRPr lang="en-US"/>
          </a:p>
        </p:txBody>
      </p:sp>
    </p:spTree>
    <p:extLst>
      <p:ext uri="{BB962C8B-B14F-4D97-AF65-F5344CB8AC3E}">
        <p14:creationId xmlns:p14="http://schemas.microsoft.com/office/powerpoint/2010/main" val="4277429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F787B5-3AE7-1F49-B390-9B2259AF9079}" type="slidenum">
              <a:rPr lang="en-US" smtClean="0"/>
              <a:t>13</a:t>
            </a:fld>
            <a:endParaRPr lang="en-US"/>
          </a:p>
        </p:txBody>
      </p:sp>
    </p:spTree>
    <p:extLst>
      <p:ext uri="{BB962C8B-B14F-4D97-AF65-F5344CB8AC3E}">
        <p14:creationId xmlns:p14="http://schemas.microsoft.com/office/powerpoint/2010/main" val="903443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F787B5-3AE7-1F49-B390-9B2259AF9079}" type="slidenum">
              <a:rPr lang="en-US" smtClean="0"/>
              <a:t>15</a:t>
            </a:fld>
            <a:endParaRPr lang="en-US"/>
          </a:p>
        </p:txBody>
      </p:sp>
    </p:spTree>
    <p:extLst>
      <p:ext uri="{BB962C8B-B14F-4D97-AF65-F5344CB8AC3E}">
        <p14:creationId xmlns:p14="http://schemas.microsoft.com/office/powerpoint/2010/main" val="141715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F787B5-3AE7-1F49-B390-9B2259AF9079}" type="slidenum">
              <a:rPr lang="en-US" smtClean="0"/>
              <a:t>16</a:t>
            </a:fld>
            <a:endParaRPr lang="en-US"/>
          </a:p>
        </p:txBody>
      </p:sp>
    </p:spTree>
    <p:extLst>
      <p:ext uri="{BB962C8B-B14F-4D97-AF65-F5344CB8AC3E}">
        <p14:creationId xmlns:p14="http://schemas.microsoft.com/office/powerpoint/2010/main" val="2384599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F787B5-3AE7-1F49-B390-9B2259AF9079}" type="slidenum">
              <a:rPr lang="en-US" smtClean="0"/>
              <a:t>19</a:t>
            </a:fld>
            <a:endParaRPr lang="en-US"/>
          </a:p>
        </p:txBody>
      </p:sp>
    </p:spTree>
    <p:extLst>
      <p:ext uri="{BB962C8B-B14F-4D97-AF65-F5344CB8AC3E}">
        <p14:creationId xmlns:p14="http://schemas.microsoft.com/office/powerpoint/2010/main" val="1899379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F787B5-3AE7-1F49-B390-9B2259AF9079}" type="slidenum">
              <a:rPr lang="en-US" smtClean="0"/>
              <a:t>20</a:t>
            </a:fld>
            <a:endParaRPr lang="en-US"/>
          </a:p>
        </p:txBody>
      </p:sp>
    </p:spTree>
    <p:extLst>
      <p:ext uri="{BB962C8B-B14F-4D97-AF65-F5344CB8AC3E}">
        <p14:creationId xmlns:p14="http://schemas.microsoft.com/office/powerpoint/2010/main" val="1899379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study guide: Giving us everything from the simple</a:t>
            </a:r>
          </a:p>
          <a:p>
            <a:r>
              <a:rPr lang="en-US" sz="1200" kern="1200" dirty="0" smtClean="0">
                <a:solidFill>
                  <a:schemeClr val="tx1"/>
                </a:solidFill>
                <a:effectLst/>
                <a:latin typeface="+mn-lt"/>
                <a:ea typeface="+mn-ea"/>
                <a:cs typeface="+mn-cs"/>
              </a:rPr>
              <a:t>to things that may not be familiar terms. This was actually a 12 page document. But it was very comprehensive. What I did…..</a:t>
            </a:r>
          </a:p>
          <a:p>
            <a:endParaRPr lang="en-US" dirty="0"/>
          </a:p>
        </p:txBody>
      </p:sp>
      <p:sp>
        <p:nvSpPr>
          <p:cNvPr id="4" name="Slide Number Placeholder 3"/>
          <p:cNvSpPr>
            <a:spLocks noGrp="1"/>
          </p:cNvSpPr>
          <p:nvPr>
            <p:ph type="sldNum" sz="quarter" idx="10"/>
          </p:nvPr>
        </p:nvSpPr>
        <p:spPr/>
        <p:txBody>
          <a:bodyPr/>
          <a:lstStyle/>
          <a:p>
            <a:fld id="{5458C627-996F-41D9-93F1-754E836DA3A9}" type="slidenum">
              <a:rPr lang="en-US" smtClean="0"/>
              <a:t>25</a:t>
            </a:fld>
            <a:endParaRPr lang="en-US"/>
          </a:p>
        </p:txBody>
      </p:sp>
    </p:spTree>
    <p:extLst>
      <p:ext uri="{BB962C8B-B14F-4D97-AF65-F5344CB8AC3E}">
        <p14:creationId xmlns:p14="http://schemas.microsoft.com/office/powerpoint/2010/main" val="2273848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Even videos shown during our monthly staff meetings</a:t>
            </a:r>
          </a:p>
          <a:p>
            <a:r>
              <a:rPr lang="en-US" sz="1200" kern="1200" dirty="0" smtClean="0">
                <a:solidFill>
                  <a:schemeClr val="tx1"/>
                </a:solidFill>
                <a:effectLst/>
                <a:latin typeface="+mn-lt"/>
                <a:ea typeface="+mn-ea"/>
                <a:cs typeface="+mn-cs"/>
              </a:rPr>
              <a:t>These are definitely some things to keep in mind to help ease staff anxiety and to assure success, if the staff is willing to take the time to look over the materials. </a:t>
            </a:r>
          </a:p>
          <a:p>
            <a:endParaRPr lang="en-US" dirty="0"/>
          </a:p>
        </p:txBody>
      </p:sp>
      <p:sp>
        <p:nvSpPr>
          <p:cNvPr id="4" name="Slide Number Placeholder 3"/>
          <p:cNvSpPr>
            <a:spLocks noGrp="1"/>
          </p:cNvSpPr>
          <p:nvPr>
            <p:ph type="sldNum" sz="quarter" idx="10"/>
          </p:nvPr>
        </p:nvSpPr>
        <p:spPr/>
        <p:txBody>
          <a:bodyPr/>
          <a:lstStyle/>
          <a:p>
            <a:fld id="{5458C627-996F-41D9-93F1-754E836DA3A9}" type="slidenum">
              <a:rPr lang="en-US" smtClean="0"/>
              <a:t>26</a:t>
            </a:fld>
            <a:endParaRPr lang="en-US"/>
          </a:p>
        </p:txBody>
      </p:sp>
    </p:spTree>
    <p:extLst>
      <p:ext uri="{BB962C8B-B14F-4D97-AF65-F5344CB8AC3E}">
        <p14:creationId xmlns:p14="http://schemas.microsoft.com/office/powerpoint/2010/main" val="779301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D7C3A134-F1C3-464B-BF47-54DC2DE08F52}" type="datetimeFigureOut">
              <a:rPr lang="en-US" smtClean="0"/>
              <a:t>1/20/2017</a:t>
            </a:fld>
            <a:endParaRPr lang="en-US"/>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FA84A37A-AFC2-4A01-80A1-FC20F2C0D5BB}" type="slidenum">
              <a:rPr lang="en-US" smtClean="0"/>
              <a:pPr/>
              <a:t>‹#›</a:t>
            </a:fld>
            <a:endParaRPr lang="en-US" dirty="0"/>
          </a:p>
        </p:txBody>
      </p:sp>
      <p:sp>
        <p:nvSpPr>
          <p:cNvPr id="12" name="Footer Placeholder 11"/>
          <p:cNvSpPr>
            <a:spLocks noGrp="1"/>
          </p:cNvSpPr>
          <p:nvPr>
            <p:ph type="ftr" sz="quarter" idx="12"/>
          </p:nvPr>
        </p:nvSpPr>
        <p:spPr/>
        <p:txBody>
          <a:bodyPr/>
          <a:lstStyle>
            <a:lvl1pPr>
              <a:defRPr>
                <a:solidFill>
                  <a:schemeClr val="bg2"/>
                </a:solidFill>
              </a:defRPr>
            </a:lvl1pPr>
          </a:lstStyle>
          <a:p>
            <a:endParaRPr kumimoji="0" lang="en-US"/>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C3A134-F1C3-464B-BF47-54DC2DE08F52}" type="datetimeFigureOut">
              <a:rPr lang="en-US" smtClean="0"/>
              <a:t>1/20/2017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7C3A134-F1C3-464B-BF47-54DC2DE08F52}" type="datetimeFigureOut">
              <a:rPr lang="en-US" smtClean="0"/>
              <a:t>1/20/2017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9648F39E-9C37-485F-AC97-16BB4BDF9F49}" type="slidenum">
              <a:rPr kumimoji="0" lang="en-US" smtClean="0"/>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7C3A134-F1C3-464B-BF47-54DC2DE08F52}" type="datetimeFigureOut">
              <a:rPr lang="en-US" smtClean="0"/>
              <a:t>1/20/2017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D7C3A134-F1C3-464B-BF47-54DC2DE08F52}" type="datetimeFigureOut">
              <a:rPr lang="en-US" smtClean="0"/>
              <a:t>1/20/2017</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9648F39E-9C37-485F-AC97-16BB4BDF9F49}" type="slidenum">
              <a:rPr kumimoji="0" lang="en-US" smtClean="0"/>
              <a:t>‹#›</a:t>
            </a:fld>
            <a:endParaRPr kumimoji="0" lang="en-US"/>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kumimoji="0" lang="en-US"/>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7C3A134-F1C3-464B-BF47-54DC2DE08F52}" type="datetimeFigureOut">
              <a:rPr lang="en-US" smtClean="0"/>
              <a:t>1/20/2017</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648F39E-9C37-485F-AC97-16BB4BDF9F49}" type="slidenum">
              <a:rPr kumimoji="0" lang="en-US" smtClean="0"/>
              <a:t>‹#›</a:t>
            </a:fld>
            <a:endParaRPr kumimoji="0"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C3A134-F1C3-464B-BF47-54DC2DE08F52}" type="datetimeFigureOut">
              <a:rPr lang="en-US" smtClean="0"/>
              <a:t>1/20/2017</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9648F39E-9C37-485F-AC97-16BB4BDF9F49}" type="slidenum">
              <a:rPr kumimoji="0" lang="en-US" smtClean="0"/>
              <a:t>‹#›</a:t>
            </a:fld>
            <a:endParaRPr kumimoji="0" lang="en-US"/>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7C3A134-F1C3-464B-BF47-54DC2DE08F52}" type="datetimeFigureOut">
              <a:rPr lang="en-US" smtClean="0"/>
              <a:t>1/20/2017</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9648F39E-9C37-485F-AC97-16BB4BDF9F49}" type="slidenum">
              <a:rPr kumimoji="0" lang="en-US" smtClean="0"/>
              <a:t>‹#›</a:t>
            </a:fld>
            <a:endParaRPr kumimoji="0" lang="en-US"/>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D7C3A134-F1C3-464B-BF47-54DC2DE08F52}" type="datetimeFigureOut">
              <a:rPr lang="en-US" smtClean="0"/>
              <a:t>1/20/2017</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C3A134-F1C3-464B-BF47-54DC2DE08F52}" type="datetimeFigureOut">
              <a:rPr lang="en-US" smtClean="0"/>
              <a:t>1/20/2017</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FA84A37A-AFC2-4A01-80A1-FC20F2C0D5BB}" type="slidenum">
              <a:rPr lang="en-US" smtClean="0"/>
              <a:pPr/>
              <a:t>‹#›</a:t>
            </a:fld>
            <a:endParaRPr lang="en-US"/>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C3A134-F1C3-464B-BF47-54DC2DE08F52}" type="datetimeFigureOut">
              <a:rPr lang="en-US" smtClean="0"/>
              <a:t>1/20/2017</a:t>
            </a:fld>
            <a:endParaRPr lang="en-US" dirty="0"/>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9648F39E-9C37-485F-AC97-16BB4BDF9F49}" type="slidenum">
              <a:rPr kumimoji="0" lang="en-US" smtClean="0"/>
              <a:t>‹#›</a:t>
            </a:fld>
            <a:endParaRPr kumimoji="0"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D7C3A134-F1C3-464B-BF47-54DC2DE08F52}" type="datetimeFigureOut">
              <a:rPr lang="en-US" smtClean="0"/>
              <a:t>1/20/2017</a:t>
            </a:fld>
            <a:endParaRPr lang="en-US" dirty="0"/>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kumimoji="0" lang="en-US" dirty="0"/>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9648F39E-9C37-485F-AC97-16BB4BDF9F49}" type="slidenum">
              <a:rPr kumimoji="0" lang="en-US" smtClean="0"/>
              <a:t>‹#›</a:t>
            </a:fld>
            <a:endParaRPr kumimoji="0" lang="en-US" dirty="0"/>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hyperlink" Target="HTTP://EPHRATAPUBLICLIBRARY.LIBGUIDES.COM/COMPETENCIES"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ephratapubliclibrary.libguides.com/competencies" TargetMode="External"/><Relationship Id="rId2" Type="http://schemas.openxmlformats.org/officeDocument/2006/relationships/hyperlink" Target="mailto:ptalbert@ephratapubliclibrary.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5607"/>
            <a:ext cx="6324600" cy="5971617"/>
          </a:xfrm>
        </p:spPr>
        <p:txBody>
          <a:bodyPr>
            <a:normAutofit fontScale="90000"/>
          </a:bodyPr>
          <a:lstStyle/>
          <a:p>
            <a:r>
              <a:rPr lang="en-US" sz="4400" b="1" kern="0" cap="none" spc="0" dirty="0">
                <a:latin typeface="Avenir Next Condensed Regular" charset="0"/>
              </a:rPr>
              <a:t>Implementing </a:t>
            </a:r>
            <a:r>
              <a:rPr lang="en-US" sz="4400" b="1" kern="0" cap="none" spc="0" dirty="0" smtClean="0">
                <a:latin typeface="Avenir Next Condensed Regular" charset="0"/>
              </a:rPr>
              <a:t/>
            </a:r>
            <a:br>
              <a:rPr lang="en-US" sz="4400" b="1" kern="0" cap="none" spc="0" dirty="0" smtClean="0">
                <a:latin typeface="Avenir Next Condensed Regular" charset="0"/>
              </a:rPr>
            </a:br>
            <a:r>
              <a:rPr lang="en-US" sz="4400" b="1" kern="0" cap="none" spc="0" dirty="0" smtClean="0">
                <a:latin typeface="Avenir Next Condensed Regular" charset="0"/>
              </a:rPr>
              <a:t>Core </a:t>
            </a:r>
            <a:r>
              <a:rPr lang="en-US" sz="4400" b="1" kern="0" cap="none" spc="0" dirty="0">
                <a:latin typeface="Avenir Next Condensed Regular" charset="0"/>
              </a:rPr>
              <a:t>Competencies </a:t>
            </a:r>
            <a:r>
              <a:rPr lang="en-US" sz="4400" b="1" kern="0" cap="none" spc="0" dirty="0" smtClean="0">
                <a:latin typeface="Avenir Next Condensed Regular" charset="0"/>
              </a:rPr>
              <a:t/>
            </a:r>
            <a:br>
              <a:rPr lang="en-US" sz="4400" b="1" kern="0" cap="none" spc="0" dirty="0" smtClean="0">
                <a:latin typeface="Avenir Next Condensed Regular" charset="0"/>
              </a:rPr>
            </a:br>
            <a:r>
              <a:rPr lang="en-US" sz="4400" b="1" kern="0" cap="none" spc="0" dirty="0" smtClean="0">
                <a:latin typeface="Avenir Next Condensed Regular" charset="0"/>
              </a:rPr>
              <a:t>for </a:t>
            </a:r>
            <a:r>
              <a:rPr lang="en-US" sz="4400" b="1" kern="0" cap="none" spc="0" dirty="0">
                <a:latin typeface="Avenir Next Condensed Regular" charset="0"/>
              </a:rPr>
              <a:t>Your </a:t>
            </a:r>
            <a:r>
              <a:rPr lang="en-US" sz="4400" b="1" kern="0" cap="none" spc="0" dirty="0" smtClean="0">
                <a:latin typeface="Avenir Next Condensed Regular" charset="0"/>
              </a:rPr>
              <a:t> Library Staff</a:t>
            </a:r>
            <a:br>
              <a:rPr lang="en-US" sz="4400" b="1" kern="0" cap="none" spc="0" dirty="0" smtClean="0">
                <a:latin typeface="Avenir Next Condensed Regular" charset="0"/>
              </a:rPr>
            </a:br>
            <a:r>
              <a:rPr lang="en-US" sz="4400" b="1" kern="0" cap="none" spc="0" dirty="0" smtClean="0">
                <a:latin typeface="Avenir Next Condensed Regular" charset="0"/>
              </a:rPr>
              <a:t/>
            </a:r>
            <a:br>
              <a:rPr lang="en-US" sz="4400" b="1" kern="0" cap="none" spc="0" dirty="0" smtClean="0">
                <a:latin typeface="Avenir Next Condensed Regular" charset="0"/>
              </a:rPr>
            </a:br>
            <a:r>
              <a:rPr lang="en-US" sz="4400" b="1" kern="0" cap="none" spc="0" dirty="0">
                <a:latin typeface="Avenir Next Condensed Regular" charset="0"/>
              </a:rPr>
              <a:t/>
            </a:r>
            <a:br>
              <a:rPr lang="en-US" sz="4400" b="1" kern="0" cap="none" spc="0" dirty="0">
                <a:latin typeface="Avenir Next Condensed Regular" charset="0"/>
              </a:rPr>
            </a:br>
            <a:r>
              <a:rPr lang="en-US" sz="4400" b="1" kern="0" cap="none" spc="0" dirty="0" smtClean="0">
                <a:latin typeface="Avenir Next Condensed Regular" charset="0"/>
              </a:rPr>
              <a:t/>
            </a:r>
            <a:br>
              <a:rPr lang="en-US" sz="4400" b="1" kern="0" cap="none" spc="0" dirty="0" smtClean="0">
                <a:latin typeface="Avenir Next Condensed Regular" charset="0"/>
              </a:rPr>
            </a:br>
            <a:r>
              <a:rPr lang="en-US" sz="4400" b="1" kern="0" cap="none" spc="0" dirty="0">
                <a:latin typeface="Avenir Next Condensed Regular" charset="0"/>
              </a:rPr>
              <a:t/>
            </a:r>
            <a:br>
              <a:rPr lang="en-US" sz="4400" b="1" kern="0" cap="none" spc="0" dirty="0">
                <a:latin typeface="Avenir Next Condensed Regular" charset="0"/>
              </a:rPr>
            </a:br>
            <a:r>
              <a:rPr lang="en-US" sz="2000" b="1" kern="0" cap="none" spc="0" dirty="0" smtClean="0">
                <a:latin typeface="Avenir Next Condensed Regular" charset="0"/>
              </a:rPr>
              <a:t>Penny L. Talbert</a:t>
            </a:r>
            <a:br>
              <a:rPr lang="en-US" sz="2000" b="1" kern="0" cap="none" spc="0" dirty="0" smtClean="0">
                <a:latin typeface="Avenir Next Condensed Regular" charset="0"/>
              </a:rPr>
            </a:br>
            <a:r>
              <a:rPr lang="en-US" sz="2000" b="1" kern="0" cap="none" spc="0" dirty="0" smtClean="0">
                <a:latin typeface="Avenir Next Condensed Regular" charset="0"/>
              </a:rPr>
              <a:t>Executive Director</a:t>
            </a:r>
            <a:br>
              <a:rPr lang="en-US" sz="2000" b="1" kern="0" cap="none" spc="0" dirty="0" smtClean="0">
                <a:latin typeface="Avenir Next Condensed Regular" charset="0"/>
              </a:rPr>
            </a:br>
            <a:r>
              <a:rPr lang="en-US" sz="2000" b="1" kern="0" cap="none" spc="0" dirty="0" smtClean="0">
                <a:latin typeface="Avenir Next Condensed Regular" charset="0"/>
              </a:rPr>
              <a:t>Ephrata Public Library</a:t>
            </a:r>
            <a:br>
              <a:rPr lang="en-US" sz="2000" b="1" kern="0" cap="none" spc="0" dirty="0" smtClean="0">
                <a:latin typeface="Avenir Next Condensed Regular" charset="0"/>
              </a:rPr>
            </a:br>
            <a:r>
              <a:rPr lang="en-US" sz="2000" b="1" kern="0" cap="none" spc="0" dirty="0" smtClean="0">
                <a:latin typeface="Avenir Next Condensed Regular" charset="0"/>
              </a:rPr>
              <a:t>Ephrata, PA</a:t>
            </a:r>
            <a:endParaRPr lang="en-US" sz="2000" dirty="0"/>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970142" y="5538158"/>
            <a:ext cx="1966822" cy="1089067"/>
          </a:xfrm>
          <a:prstGeom prst="rect">
            <a:avLst/>
          </a:prstGeom>
        </p:spPr>
      </p:pic>
    </p:spTree>
    <p:extLst>
      <p:ext uri="{BB962C8B-B14F-4D97-AF65-F5344CB8AC3E}">
        <p14:creationId xmlns:p14="http://schemas.microsoft.com/office/powerpoint/2010/main" val="16222224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33000"/>
          </a:blip>
          <a:srcRect/>
          <a:stretch/>
        </p:blipFill>
        <p:spPr>
          <a:xfrm>
            <a:off x="-571857" y="0"/>
            <a:ext cx="10769981" cy="7175500"/>
          </a:xfrm>
          <a:prstGeom prst="rect">
            <a:avLst/>
          </a:prstGeom>
        </p:spPr>
        <p:style>
          <a:lnRef idx="2">
            <a:schemeClr val="accent1"/>
          </a:lnRef>
          <a:fillRef idx="1">
            <a:schemeClr val="lt1"/>
          </a:fillRef>
          <a:effectRef idx="0">
            <a:schemeClr val="accent1"/>
          </a:effectRef>
          <a:fontRef idx="minor">
            <a:schemeClr val="dk1"/>
          </a:fontRef>
        </p:style>
      </p:pic>
      <p:sp>
        <p:nvSpPr>
          <p:cNvPr id="2" name="Title 1"/>
          <p:cNvSpPr>
            <a:spLocks noGrp="1"/>
          </p:cNvSpPr>
          <p:nvPr>
            <p:ph type="title"/>
          </p:nvPr>
        </p:nvSpPr>
        <p:spPr>
          <a:xfrm>
            <a:off x="-571857" y="0"/>
            <a:ext cx="10769981" cy="1435099"/>
          </a:xfrm>
          <a:solidFill>
            <a:srgbClr val="BF974D"/>
          </a:solidFill>
        </p:spPr>
        <p:txBody>
          <a:bodyPr/>
          <a:lstStyle/>
          <a:p>
            <a:r>
              <a:rPr lang="en-US" b="1" dirty="0" smtClean="0"/>
              <a:t>Building your program:</a:t>
            </a:r>
            <a:br>
              <a:rPr lang="en-US" b="1" dirty="0" smtClean="0"/>
            </a:br>
            <a:r>
              <a:rPr lang="en-US" b="1" dirty="0" smtClean="0"/>
              <a:t>quick tips</a:t>
            </a:r>
            <a:endParaRPr lang="en-US" b="1" dirty="0"/>
          </a:p>
        </p:txBody>
      </p:sp>
      <p:sp>
        <p:nvSpPr>
          <p:cNvPr id="3" name="TextBox 2"/>
          <p:cNvSpPr txBox="1"/>
          <p:nvPr/>
        </p:nvSpPr>
        <p:spPr>
          <a:xfrm>
            <a:off x="323174" y="2265407"/>
            <a:ext cx="9639300" cy="4241161"/>
          </a:xfrm>
          <a:prstGeom prst="rect">
            <a:avLst/>
          </a:prstGeom>
          <a:noFill/>
        </p:spPr>
        <p:txBody>
          <a:bodyPr wrap="square" rtlCol="0">
            <a:spAutoFit/>
          </a:bodyPr>
          <a:lstStyle/>
          <a:p>
            <a:pPr marL="285750" indent="-285750">
              <a:lnSpc>
                <a:spcPct val="80000"/>
              </a:lnSpc>
              <a:buFont typeface="Arial"/>
              <a:buChar char="•"/>
            </a:pPr>
            <a:r>
              <a:rPr lang="en-US" sz="2400" dirty="0" smtClean="0">
                <a:solidFill>
                  <a:schemeClr val="bg2">
                    <a:lumMod val="10000"/>
                  </a:schemeClr>
                </a:solidFill>
              </a:rPr>
              <a:t>Don’t reinvent the wheel.</a:t>
            </a:r>
            <a:br>
              <a:rPr lang="en-US" sz="2400" dirty="0" smtClean="0">
                <a:solidFill>
                  <a:schemeClr val="bg2">
                    <a:lumMod val="10000"/>
                  </a:schemeClr>
                </a:solidFill>
              </a:rPr>
            </a:br>
            <a:endParaRPr lang="en-US" sz="2400" dirty="0" smtClean="0">
              <a:solidFill>
                <a:schemeClr val="bg2">
                  <a:lumMod val="10000"/>
                </a:schemeClr>
              </a:solidFill>
            </a:endParaRPr>
          </a:p>
          <a:p>
            <a:pPr marL="285750" indent="-285750">
              <a:lnSpc>
                <a:spcPct val="120000"/>
              </a:lnSpc>
              <a:buFont typeface="Arial"/>
              <a:buChar char="•"/>
            </a:pPr>
            <a:r>
              <a:rPr lang="en-US" sz="2400" dirty="0" smtClean="0">
                <a:solidFill>
                  <a:schemeClr val="bg2">
                    <a:lumMod val="10000"/>
                  </a:schemeClr>
                </a:solidFill>
              </a:rPr>
              <a:t>Make sure you include skills related to </a:t>
            </a:r>
            <a:br>
              <a:rPr lang="en-US" sz="2400" dirty="0" smtClean="0">
                <a:solidFill>
                  <a:schemeClr val="bg2">
                    <a:lumMod val="10000"/>
                  </a:schemeClr>
                </a:solidFill>
              </a:rPr>
            </a:br>
            <a:r>
              <a:rPr lang="en-US" sz="2400" dirty="0" smtClean="0">
                <a:solidFill>
                  <a:schemeClr val="bg2">
                    <a:lumMod val="10000"/>
                  </a:schemeClr>
                </a:solidFill>
              </a:rPr>
              <a:t>special services at your library.</a:t>
            </a:r>
            <a:br>
              <a:rPr lang="en-US" sz="2400" dirty="0" smtClean="0">
                <a:solidFill>
                  <a:schemeClr val="bg2">
                    <a:lumMod val="10000"/>
                  </a:schemeClr>
                </a:solidFill>
              </a:rPr>
            </a:br>
            <a:endParaRPr lang="en-US" sz="2400" dirty="0" smtClean="0">
              <a:solidFill>
                <a:schemeClr val="bg2">
                  <a:lumMod val="10000"/>
                </a:schemeClr>
              </a:solidFill>
            </a:endParaRPr>
          </a:p>
          <a:p>
            <a:pPr marL="285750" indent="-285750">
              <a:lnSpc>
                <a:spcPct val="120000"/>
              </a:lnSpc>
              <a:buFont typeface="Arial"/>
              <a:buChar char="•"/>
            </a:pPr>
            <a:r>
              <a:rPr lang="en-US" sz="2400" dirty="0" smtClean="0">
                <a:solidFill>
                  <a:schemeClr val="bg2">
                    <a:lumMod val="10000"/>
                  </a:schemeClr>
                </a:solidFill>
              </a:rPr>
              <a:t>Pay attention to organization and </a:t>
            </a:r>
          </a:p>
          <a:p>
            <a:pPr>
              <a:lnSpc>
                <a:spcPct val="120000"/>
              </a:lnSpc>
            </a:pPr>
            <a:r>
              <a:rPr lang="en-US" sz="2400" dirty="0" smtClean="0">
                <a:solidFill>
                  <a:schemeClr val="bg2">
                    <a:lumMod val="10000"/>
                  </a:schemeClr>
                </a:solidFill>
              </a:rPr>
              <a:t>   recordkeeping.</a:t>
            </a:r>
            <a:br>
              <a:rPr lang="en-US" sz="2400" dirty="0" smtClean="0">
                <a:solidFill>
                  <a:schemeClr val="bg2">
                    <a:lumMod val="10000"/>
                  </a:schemeClr>
                </a:solidFill>
              </a:rPr>
            </a:br>
            <a:endParaRPr lang="en-US" sz="2400" dirty="0" smtClean="0">
              <a:solidFill>
                <a:schemeClr val="bg2">
                  <a:lumMod val="10000"/>
                </a:schemeClr>
              </a:solidFill>
            </a:endParaRPr>
          </a:p>
          <a:p>
            <a:pPr marL="285750" indent="-285750">
              <a:lnSpc>
                <a:spcPct val="80000"/>
              </a:lnSpc>
              <a:buFont typeface="Arial"/>
              <a:buChar char="•"/>
            </a:pPr>
            <a:r>
              <a:rPr lang="en-US" sz="2400" dirty="0" smtClean="0">
                <a:solidFill>
                  <a:schemeClr val="bg2">
                    <a:lumMod val="10000"/>
                  </a:schemeClr>
                </a:solidFill>
              </a:rPr>
              <a:t>Competencies have to be flexible.</a:t>
            </a:r>
            <a:br>
              <a:rPr lang="en-US" sz="2400" dirty="0" smtClean="0">
                <a:solidFill>
                  <a:schemeClr val="bg2">
                    <a:lumMod val="10000"/>
                  </a:schemeClr>
                </a:solidFill>
              </a:rPr>
            </a:br>
            <a:endParaRPr lang="en-US" sz="2400" dirty="0" smtClean="0">
              <a:solidFill>
                <a:schemeClr val="bg2">
                  <a:lumMod val="10000"/>
                </a:schemeClr>
              </a:solidFill>
            </a:endParaRPr>
          </a:p>
          <a:p>
            <a:pPr marL="285750" indent="-285750">
              <a:lnSpc>
                <a:spcPct val="80000"/>
              </a:lnSpc>
              <a:buFont typeface="Arial"/>
              <a:buChar char="•"/>
            </a:pPr>
            <a:r>
              <a:rPr lang="en-US" sz="2400" dirty="0" smtClean="0">
                <a:solidFill>
                  <a:schemeClr val="bg2">
                    <a:lumMod val="10000"/>
                  </a:schemeClr>
                </a:solidFill>
              </a:rPr>
              <a:t>Assemble your team. Carefully.</a:t>
            </a:r>
          </a:p>
        </p:txBody>
      </p:sp>
    </p:spTree>
    <p:extLst>
      <p:ext uri="{BB962C8B-B14F-4D97-AF65-F5344CB8AC3E}">
        <p14:creationId xmlns:p14="http://schemas.microsoft.com/office/powerpoint/2010/main" val="23883725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3933911"/>
            <a:ext cx="8381260" cy="2862322"/>
          </a:xfrm>
          <a:prstGeom prst="rect">
            <a:avLst/>
          </a:prstGeom>
          <a:noFill/>
        </p:spPr>
        <p:txBody>
          <a:bodyPr wrap="square" numCol="2" rtlCol="0">
            <a:spAutoFit/>
          </a:bodyPr>
          <a:lstStyle/>
          <a:p>
            <a:pPr marL="285750" indent="-285750">
              <a:buFont typeface="Wingdings" charset="2"/>
              <a:buChar char="§"/>
            </a:pPr>
            <a:r>
              <a:rPr lang="en-US" sz="2000" dirty="0" smtClean="0"/>
              <a:t>Introduce online processes to employee’s regular work week.</a:t>
            </a:r>
          </a:p>
          <a:p>
            <a:pPr marL="285750" indent="-285750">
              <a:buFont typeface="Wingdings" charset="2"/>
              <a:buChar char="§"/>
            </a:pPr>
            <a:endParaRPr lang="en-US" sz="2000" dirty="0"/>
          </a:p>
          <a:p>
            <a:pPr marL="285750" indent="-285750">
              <a:buFont typeface="Wingdings" charset="2"/>
              <a:buChar char="§"/>
            </a:pPr>
            <a:r>
              <a:rPr lang="en-US" sz="2000" dirty="0" smtClean="0"/>
              <a:t>Train from a very basic level.</a:t>
            </a:r>
          </a:p>
          <a:p>
            <a:pPr marL="285750" indent="-285750">
              <a:buFont typeface="Wingdings" charset="2"/>
              <a:buChar char="§"/>
            </a:pPr>
            <a:endParaRPr lang="en-US" sz="2000" dirty="0"/>
          </a:p>
          <a:p>
            <a:pPr marL="285750" indent="-285750">
              <a:buFont typeface="Wingdings" charset="2"/>
              <a:buChar char="§"/>
            </a:pPr>
            <a:r>
              <a:rPr lang="en-US" sz="2000" dirty="0" smtClean="0"/>
              <a:t>Include instructional step-by-step handouts.</a:t>
            </a:r>
          </a:p>
          <a:p>
            <a:pPr marL="285750" indent="-285750">
              <a:buFont typeface="Wingdings" charset="2"/>
              <a:buChar char="§"/>
            </a:pPr>
            <a:endParaRPr lang="en-US" sz="2000" dirty="0" smtClean="0"/>
          </a:p>
          <a:p>
            <a:endParaRPr lang="en-US" sz="2000" dirty="0"/>
          </a:p>
          <a:p>
            <a:pPr marL="285750" indent="-285750">
              <a:buFont typeface="Wingdings" charset="2"/>
              <a:buChar char="§"/>
            </a:pPr>
            <a:r>
              <a:rPr lang="en-US" sz="2000" dirty="0" smtClean="0"/>
              <a:t>Ensure the security of all staff passwords.</a:t>
            </a:r>
          </a:p>
          <a:p>
            <a:pPr marL="285750" indent="-285750">
              <a:buFont typeface="Wingdings" charset="2"/>
              <a:buChar char="§"/>
            </a:pPr>
            <a:endParaRPr lang="en-US" sz="2000" dirty="0"/>
          </a:p>
          <a:p>
            <a:pPr marL="285750" indent="-285750">
              <a:buFont typeface="Wingdings" charset="2"/>
              <a:buChar char="§"/>
            </a:pPr>
            <a:r>
              <a:rPr lang="en-US" sz="2000" dirty="0" smtClean="0"/>
              <a:t>Introduce tools &amp; devices one at a time.</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52400"/>
            <a:ext cx="9144000" cy="2999887"/>
          </a:xfrm>
          <a:prstGeom prst="rect">
            <a:avLst/>
          </a:prstGeom>
        </p:spPr>
      </p:pic>
      <p:sp>
        <p:nvSpPr>
          <p:cNvPr id="2" name="Title 1"/>
          <p:cNvSpPr>
            <a:spLocks noGrp="1"/>
          </p:cNvSpPr>
          <p:nvPr>
            <p:ph type="title"/>
          </p:nvPr>
        </p:nvSpPr>
        <p:spPr>
          <a:xfrm>
            <a:off x="381000" y="-12453"/>
            <a:ext cx="8381260" cy="1054394"/>
          </a:xfrm>
        </p:spPr>
        <p:txBody>
          <a:bodyPr/>
          <a:lstStyle/>
          <a:p>
            <a:r>
              <a:rPr lang="en-US" sz="80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GET READY</a:t>
            </a:r>
            <a:endParaRPr lang="en-US" sz="80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4844225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4867" y="2115617"/>
            <a:ext cx="8381260" cy="4401205"/>
          </a:xfrm>
          <a:prstGeom prst="rect">
            <a:avLst/>
          </a:prstGeom>
          <a:noFill/>
        </p:spPr>
        <p:txBody>
          <a:bodyPr wrap="square" numCol="2" rtlCol="0">
            <a:spAutoFit/>
          </a:bodyPr>
          <a:lstStyle/>
          <a:p>
            <a:pPr marL="1371600" lvl="2" indent="-457200">
              <a:buFont typeface="Arial"/>
              <a:buChar char="•"/>
            </a:pPr>
            <a:r>
              <a:rPr lang="en-US" sz="2800" dirty="0" smtClean="0"/>
              <a:t>On The Clock</a:t>
            </a:r>
          </a:p>
          <a:p>
            <a:pPr marL="1371600" lvl="2" indent="-457200">
              <a:buFont typeface="Arial"/>
              <a:buChar char="•"/>
            </a:pPr>
            <a:r>
              <a:rPr lang="en-US" sz="2800" dirty="0" smtClean="0"/>
              <a:t>Internal Wiki</a:t>
            </a:r>
          </a:p>
          <a:p>
            <a:pPr marL="1371600" lvl="2" indent="-457200">
              <a:buFont typeface="Arial"/>
              <a:buChar char="•"/>
            </a:pPr>
            <a:r>
              <a:rPr lang="en-US" sz="2800" dirty="0" smtClean="0"/>
              <a:t>Departmental Wikis</a:t>
            </a:r>
          </a:p>
          <a:p>
            <a:pPr marL="1371600" lvl="2" indent="-457200">
              <a:buFont typeface="Arial"/>
              <a:buChar char="•"/>
            </a:pPr>
            <a:endParaRPr lang="en-US" sz="2800" dirty="0"/>
          </a:p>
          <a:p>
            <a:pPr marL="1371600" lvl="2" indent="-457200">
              <a:buFont typeface="Arial"/>
              <a:buChar char="•"/>
            </a:pPr>
            <a:endParaRPr lang="en-US" sz="2800" dirty="0" smtClean="0"/>
          </a:p>
          <a:p>
            <a:pPr marL="1371600" lvl="2" indent="-457200">
              <a:buFont typeface="Arial"/>
              <a:buChar char="•"/>
            </a:pPr>
            <a:endParaRPr lang="en-US" sz="2800" dirty="0"/>
          </a:p>
          <a:p>
            <a:pPr marL="1371600" lvl="2" indent="-457200">
              <a:buFont typeface="Arial"/>
              <a:buChar char="•"/>
            </a:pPr>
            <a:endParaRPr lang="en-US" sz="2800" dirty="0" smtClean="0"/>
          </a:p>
          <a:p>
            <a:pPr marL="1371600" lvl="2" indent="-457200">
              <a:buFont typeface="Arial"/>
              <a:buChar char="•"/>
            </a:pPr>
            <a:endParaRPr lang="en-US" sz="2800" dirty="0"/>
          </a:p>
          <a:p>
            <a:pPr marL="1371600" lvl="2" indent="-457200">
              <a:buFont typeface="Arial"/>
              <a:buChar char="•"/>
            </a:pPr>
            <a:endParaRPr lang="en-US" sz="2800" dirty="0" smtClean="0"/>
          </a:p>
          <a:p>
            <a:pPr marL="1371600" lvl="2" indent="-457200">
              <a:buFont typeface="Arial"/>
              <a:buChar char="•"/>
            </a:pPr>
            <a:r>
              <a:rPr lang="en-US" sz="2800" dirty="0" smtClean="0"/>
              <a:t>Asana</a:t>
            </a:r>
          </a:p>
          <a:p>
            <a:pPr marL="1371600" lvl="2" indent="-457200">
              <a:buFont typeface="Arial"/>
              <a:buChar char="•"/>
            </a:pPr>
            <a:r>
              <a:rPr lang="en-US" sz="2800" dirty="0" err="1" smtClean="0"/>
              <a:t>Dropbox</a:t>
            </a:r>
            <a:endParaRPr lang="en-US" sz="2800" dirty="0" smtClean="0"/>
          </a:p>
          <a:p>
            <a:pPr marL="1371600" lvl="2" indent="-457200">
              <a:buFont typeface="Arial"/>
              <a:buChar char="•"/>
            </a:pPr>
            <a:r>
              <a:rPr lang="en-US" sz="2800" dirty="0" smtClean="0"/>
              <a:t>Google Docs</a:t>
            </a:r>
          </a:p>
          <a:p>
            <a:pPr marL="1371600" lvl="2" indent="-457200">
              <a:buFont typeface="Arial"/>
              <a:buChar char="•"/>
            </a:pPr>
            <a:r>
              <a:rPr lang="en-US" sz="2800" dirty="0" smtClean="0"/>
              <a:t>Doodle</a:t>
            </a:r>
          </a:p>
          <a:p>
            <a:pPr marL="285750" indent="-285750">
              <a:buFont typeface="Arial"/>
              <a:buChar char="•"/>
            </a:pPr>
            <a:endParaRPr lang="en-US" sz="2800" dirty="0"/>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711700"/>
            <a:ext cx="9144000" cy="2146300"/>
          </a:xfrm>
          <a:prstGeom prst="rect">
            <a:avLst/>
          </a:prstGeom>
        </p:spPr>
      </p:pic>
      <p:sp>
        <p:nvSpPr>
          <p:cNvPr id="4" name="TextBox 3"/>
          <p:cNvSpPr txBox="1"/>
          <p:nvPr/>
        </p:nvSpPr>
        <p:spPr>
          <a:xfrm>
            <a:off x="414867" y="883889"/>
            <a:ext cx="8103232" cy="1077218"/>
          </a:xfrm>
          <a:prstGeom prst="rect">
            <a:avLst/>
          </a:prstGeom>
          <a:noFill/>
        </p:spPr>
        <p:txBody>
          <a:bodyPr wrap="square" rtlCol="0">
            <a:spAutoFit/>
          </a:bodyPr>
          <a:lstStyle/>
          <a:p>
            <a:r>
              <a:rPr lang="en-US" sz="3200" b="1" dirty="0" smtClean="0">
                <a:solidFill>
                  <a:srgbClr val="1E1C11"/>
                </a:solidFill>
              </a:rPr>
              <a:t>Some great tools to incorporate into the </a:t>
            </a:r>
          </a:p>
          <a:p>
            <a:r>
              <a:rPr lang="en-US" sz="3200" b="1" dirty="0" smtClean="0">
                <a:solidFill>
                  <a:srgbClr val="1E1C11"/>
                </a:solidFill>
              </a:rPr>
              <a:t>work week:</a:t>
            </a:r>
            <a:endParaRPr lang="en-US" sz="3200" b="1" dirty="0">
              <a:solidFill>
                <a:srgbClr val="1E1C11"/>
              </a:solidFill>
            </a:endParaRPr>
          </a:p>
        </p:txBody>
      </p:sp>
    </p:spTree>
    <p:extLst>
      <p:ext uri="{BB962C8B-B14F-4D97-AF65-F5344CB8AC3E}">
        <p14:creationId xmlns:p14="http://schemas.microsoft.com/office/powerpoint/2010/main" val="6418695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READY</a:t>
            </a:r>
            <a:endParaRPr lang="en-US" dirty="0"/>
          </a:p>
        </p:txBody>
      </p:sp>
      <p:sp>
        <p:nvSpPr>
          <p:cNvPr id="3" name="TextBox 2"/>
          <p:cNvSpPr txBox="1"/>
          <p:nvPr/>
        </p:nvSpPr>
        <p:spPr>
          <a:xfrm>
            <a:off x="381000" y="2023606"/>
            <a:ext cx="8333619" cy="5170646"/>
          </a:xfrm>
          <a:prstGeom prst="rect">
            <a:avLst/>
          </a:prstGeom>
          <a:noFill/>
        </p:spPr>
        <p:txBody>
          <a:bodyPr wrap="square" rtlCol="0">
            <a:spAutoFit/>
          </a:bodyPr>
          <a:lstStyle/>
          <a:p>
            <a:pPr marL="285750" indent="-285750">
              <a:lnSpc>
                <a:spcPct val="150000"/>
              </a:lnSpc>
              <a:buFont typeface="Arial"/>
              <a:buChar char="•"/>
            </a:pPr>
            <a:r>
              <a:rPr lang="en-US" sz="2200" dirty="0" smtClean="0"/>
              <a:t>Include competencies in the library’s strategic plan</a:t>
            </a:r>
          </a:p>
          <a:p>
            <a:pPr marL="285750" indent="-285750">
              <a:lnSpc>
                <a:spcPct val="150000"/>
              </a:lnSpc>
              <a:buFont typeface="Arial"/>
              <a:buChar char="•"/>
            </a:pPr>
            <a:r>
              <a:rPr lang="en-US" sz="2200" dirty="0" smtClean="0"/>
              <a:t>Procedure manual for all policies</a:t>
            </a:r>
          </a:p>
          <a:p>
            <a:pPr marL="285750" indent="-285750">
              <a:lnSpc>
                <a:spcPct val="150000"/>
              </a:lnSpc>
              <a:buFont typeface="Arial"/>
              <a:buChar char="•"/>
            </a:pPr>
            <a:r>
              <a:rPr lang="en-US" sz="2200" dirty="0" smtClean="0"/>
              <a:t>Create an </a:t>
            </a:r>
            <a:r>
              <a:rPr lang="en-US" sz="2200" i="1" dirty="0" smtClean="0"/>
              <a:t>Employee Learning &amp; Growth Plan</a:t>
            </a:r>
          </a:p>
          <a:p>
            <a:pPr marL="285750" indent="-285750">
              <a:lnSpc>
                <a:spcPct val="150000"/>
              </a:lnSpc>
              <a:buFont typeface="Arial"/>
              <a:buChar char="•"/>
            </a:pPr>
            <a:r>
              <a:rPr lang="en-US" sz="2200" dirty="0"/>
              <a:t>Adoption of guidelines </a:t>
            </a:r>
            <a:r>
              <a:rPr lang="en-US" sz="2200" dirty="0" smtClean="0"/>
              <a:t>defining “</a:t>
            </a:r>
            <a:r>
              <a:rPr lang="en-US" sz="2200" dirty="0"/>
              <a:t>successful completion</a:t>
            </a:r>
            <a:r>
              <a:rPr lang="en-US" sz="2200" dirty="0" smtClean="0"/>
              <a:t>”</a:t>
            </a:r>
          </a:p>
          <a:p>
            <a:pPr marL="285750" indent="-285750">
              <a:lnSpc>
                <a:spcPct val="150000"/>
              </a:lnSpc>
              <a:buFont typeface="Arial"/>
              <a:buChar char="•"/>
            </a:pPr>
            <a:r>
              <a:rPr lang="en-US" sz="2200" dirty="0"/>
              <a:t>Include “successful completion </a:t>
            </a:r>
            <a:r>
              <a:rPr lang="en-US" sz="2200" dirty="0" smtClean="0"/>
              <a:t>of </a:t>
            </a:r>
            <a:r>
              <a:rPr lang="en-US" sz="2200" dirty="0"/>
              <a:t>annual competency training </a:t>
            </a:r>
            <a:br>
              <a:rPr lang="en-US" sz="2200" dirty="0"/>
            </a:br>
            <a:r>
              <a:rPr lang="en-US" sz="2200" dirty="0"/>
              <a:t>and exams” in job </a:t>
            </a:r>
            <a:r>
              <a:rPr lang="en-US" sz="2200" dirty="0" smtClean="0"/>
              <a:t>descriptions</a:t>
            </a:r>
          </a:p>
          <a:p>
            <a:pPr marL="285750" indent="-285750">
              <a:lnSpc>
                <a:spcPct val="150000"/>
              </a:lnSpc>
              <a:buFont typeface="Arial"/>
              <a:buChar char="•"/>
            </a:pPr>
            <a:r>
              <a:rPr lang="en-US" sz="2200" dirty="0" smtClean="0"/>
              <a:t>Social media policy</a:t>
            </a:r>
            <a:endParaRPr lang="en-US" sz="2200" dirty="0"/>
          </a:p>
          <a:p>
            <a:pPr marL="285750" indent="-285750">
              <a:lnSpc>
                <a:spcPct val="150000"/>
              </a:lnSpc>
              <a:buFont typeface="Arial"/>
              <a:buChar char="•"/>
            </a:pPr>
            <a:endParaRPr lang="en-US" sz="2200" dirty="0"/>
          </a:p>
          <a:p>
            <a:pPr marL="285750" indent="-285750">
              <a:lnSpc>
                <a:spcPct val="150000"/>
              </a:lnSpc>
              <a:buFont typeface="Arial"/>
              <a:buChar char="•"/>
            </a:pPr>
            <a:endParaRPr lang="en-US" sz="2000" dirty="0" smtClean="0"/>
          </a:p>
          <a:p>
            <a:pPr marL="285750" indent="-285750">
              <a:buFont typeface="Arial"/>
              <a:buChar char="•"/>
            </a:pPr>
            <a:endParaRPr lang="en-US" dirty="0" smtClean="0"/>
          </a:p>
          <a:p>
            <a:endParaRPr lang="en-US" dirty="0"/>
          </a:p>
        </p:txBody>
      </p:sp>
    </p:spTree>
    <p:extLst>
      <p:ext uri="{BB962C8B-B14F-4D97-AF65-F5344CB8AC3E}">
        <p14:creationId xmlns:p14="http://schemas.microsoft.com/office/powerpoint/2010/main" val="22325801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READY</a:t>
            </a:r>
            <a:endParaRPr lang="en-US" dirty="0"/>
          </a:p>
        </p:txBody>
      </p:sp>
      <p:sp>
        <p:nvSpPr>
          <p:cNvPr id="3" name="TextBox 2"/>
          <p:cNvSpPr txBox="1"/>
          <p:nvPr/>
        </p:nvSpPr>
        <p:spPr>
          <a:xfrm>
            <a:off x="520095" y="1728410"/>
            <a:ext cx="8242165" cy="3744615"/>
          </a:xfrm>
          <a:prstGeom prst="rect">
            <a:avLst/>
          </a:prstGeom>
          <a:noFill/>
        </p:spPr>
        <p:txBody>
          <a:bodyPr wrap="square" rtlCol="0">
            <a:spAutoFit/>
          </a:bodyPr>
          <a:lstStyle/>
          <a:p>
            <a:pPr marL="285750" indent="-285750">
              <a:lnSpc>
                <a:spcPct val="150000"/>
              </a:lnSpc>
              <a:buFont typeface="Arial"/>
              <a:buChar char="•"/>
            </a:pPr>
            <a:r>
              <a:rPr lang="en-US" sz="3200" dirty="0" smtClean="0">
                <a:solidFill>
                  <a:srgbClr val="1E1C11"/>
                </a:solidFill>
              </a:rPr>
              <a:t>Develop Competencies</a:t>
            </a:r>
          </a:p>
          <a:p>
            <a:pPr marL="285750" indent="-285750">
              <a:lnSpc>
                <a:spcPct val="150000"/>
              </a:lnSpc>
              <a:buFont typeface="Arial"/>
              <a:buChar char="•"/>
            </a:pPr>
            <a:r>
              <a:rPr lang="en-US" sz="3200" dirty="0" smtClean="0">
                <a:solidFill>
                  <a:srgbClr val="1E1C11"/>
                </a:solidFill>
              </a:rPr>
              <a:t>Select Design Team</a:t>
            </a:r>
          </a:p>
          <a:p>
            <a:pPr marL="285750" indent="-285750">
              <a:lnSpc>
                <a:spcPct val="150000"/>
              </a:lnSpc>
              <a:buFont typeface="Arial"/>
              <a:buChar char="•"/>
            </a:pPr>
            <a:r>
              <a:rPr lang="en-US" sz="3200" dirty="0" smtClean="0">
                <a:solidFill>
                  <a:srgbClr val="1E1C11"/>
                </a:solidFill>
              </a:rPr>
              <a:t>Create Training/Testing Timeline</a:t>
            </a:r>
          </a:p>
          <a:p>
            <a:pPr marL="285750" indent="-285750">
              <a:lnSpc>
                <a:spcPct val="150000"/>
              </a:lnSpc>
              <a:buFont typeface="Arial"/>
              <a:buChar char="•"/>
            </a:pPr>
            <a:r>
              <a:rPr lang="en-US" sz="3200" dirty="0" smtClean="0">
                <a:solidFill>
                  <a:srgbClr val="1E1C11"/>
                </a:solidFill>
              </a:rPr>
              <a:t>Introduce Staff to “The Big Idea”</a:t>
            </a:r>
          </a:p>
          <a:p>
            <a:pPr marL="285750" indent="-285750">
              <a:lnSpc>
                <a:spcPct val="150000"/>
              </a:lnSpc>
              <a:buFont typeface="Arial"/>
              <a:buChar char="•"/>
            </a:pPr>
            <a:r>
              <a:rPr lang="en-US" sz="3200" b="1" i="1" dirty="0" smtClean="0"/>
              <a:t>Alleviate Fears</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3563" b="93349" l="9825" r="89825"/>
                    </a14:imgEffect>
                  </a14:imgLayer>
                </a14:imgProps>
              </a:ext>
            </a:extLst>
          </a:blip>
          <a:stretch>
            <a:fillRect/>
          </a:stretch>
        </p:blipFill>
        <p:spPr>
          <a:xfrm>
            <a:off x="6337455" y="2748599"/>
            <a:ext cx="2713485" cy="4008341"/>
          </a:xfrm>
          <a:prstGeom prst="rect">
            <a:avLst/>
          </a:prstGeom>
        </p:spPr>
      </p:pic>
    </p:spTree>
    <p:extLst>
      <p:ext uri="{BB962C8B-B14F-4D97-AF65-F5344CB8AC3E}">
        <p14:creationId xmlns:p14="http://schemas.microsoft.com/office/powerpoint/2010/main" val="25834181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Content</a:t>
            </a:r>
            <a:endParaRPr lang="en-US" dirty="0"/>
          </a:p>
        </p:txBody>
      </p:sp>
      <p:sp>
        <p:nvSpPr>
          <p:cNvPr id="3" name="Content Placeholder 2"/>
          <p:cNvSpPr>
            <a:spLocks noGrp="1"/>
          </p:cNvSpPr>
          <p:nvPr>
            <p:ph sz="half" idx="2"/>
          </p:nvPr>
        </p:nvSpPr>
        <p:spPr>
          <a:xfrm>
            <a:off x="457200" y="2438399"/>
            <a:ext cx="4040188" cy="4114801"/>
          </a:xfrm>
        </p:spPr>
        <p:txBody>
          <a:bodyPr>
            <a:normAutofit/>
          </a:bodyPr>
          <a:lstStyle/>
          <a:p>
            <a:r>
              <a:rPr lang="en-US" dirty="0" smtClean="0"/>
              <a:t>Who will be the project lead?</a:t>
            </a:r>
          </a:p>
          <a:p>
            <a:r>
              <a:rPr lang="en-US" dirty="0" smtClean="0"/>
              <a:t>Who will contribute?</a:t>
            </a:r>
          </a:p>
          <a:p>
            <a:r>
              <a:rPr lang="en-US" dirty="0" smtClean="0"/>
              <a:t>Timeline considerations</a:t>
            </a:r>
          </a:p>
          <a:p>
            <a:r>
              <a:rPr lang="en-US" dirty="0" smtClean="0"/>
              <a:t>Who, within your organization, has the knowledge &amp; skill set to act as mentor?</a:t>
            </a:r>
          </a:p>
          <a:p>
            <a:r>
              <a:rPr lang="en-US" dirty="0" smtClean="0"/>
              <a:t>Are multiple learning styles considered?</a:t>
            </a:r>
            <a:endParaRPr lang="en-US" dirty="0"/>
          </a:p>
        </p:txBody>
      </p:sp>
      <p:sp>
        <p:nvSpPr>
          <p:cNvPr id="4" name="Text Placeholder 3"/>
          <p:cNvSpPr>
            <a:spLocks noGrp="1"/>
          </p:cNvSpPr>
          <p:nvPr>
            <p:ph type="body" sz="quarter" idx="3"/>
          </p:nvPr>
        </p:nvSpPr>
        <p:spPr/>
        <p:txBody>
          <a:bodyPr/>
          <a:lstStyle/>
          <a:p>
            <a:r>
              <a:rPr lang="en-US" dirty="0" smtClean="0"/>
              <a:t>Delivery</a:t>
            </a:r>
            <a:endParaRPr lang="en-US" dirty="0"/>
          </a:p>
        </p:txBody>
      </p:sp>
      <p:sp>
        <p:nvSpPr>
          <p:cNvPr id="5" name="Content Placeholder 4"/>
          <p:cNvSpPr>
            <a:spLocks noGrp="1"/>
          </p:cNvSpPr>
          <p:nvPr>
            <p:ph sz="quarter" idx="4"/>
          </p:nvPr>
        </p:nvSpPr>
        <p:spPr/>
        <p:txBody>
          <a:bodyPr/>
          <a:lstStyle/>
          <a:p>
            <a:r>
              <a:rPr lang="en-US" dirty="0" smtClean="0"/>
              <a:t>What method will be used?</a:t>
            </a:r>
          </a:p>
          <a:p>
            <a:r>
              <a:rPr lang="en-US" dirty="0" smtClean="0"/>
              <a:t>How will it be monitored?</a:t>
            </a:r>
          </a:p>
          <a:p>
            <a:r>
              <a:rPr lang="en-US" dirty="0" smtClean="0"/>
              <a:t>Who will be in charge of recording participation?</a:t>
            </a:r>
            <a:endParaRPr lang="en-US" dirty="0"/>
          </a:p>
        </p:txBody>
      </p:sp>
      <p:sp>
        <p:nvSpPr>
          <p:cNvPr id="6" name="Title 5"/>
          <p:cNvSpPr>
            <a:spLocks noGrp="1"/>
          </p:cNvSpPr>
          <p:nvPr>
            <p:ph type="title"/>
          </p:nvPr>
        </p:nvSpPr>
        <p:spPr/>
        <p:txBody>
          <a:bodyPr/>
          <a:lstStyle/>
          <a:p>
            <a:r>
              <a:rPr lang="en-US" dirty="0" smtClean="0"/>
              <a:t>GET READY</a:t>
            </a:r>
            <a:endParaRPr lang="en-US" dirty="0"/>
          </a:p>
        </p:txBody>
      </p:sp>
    </p:spTree>
    <p:extLst>
      <p:ext uri="{BB962C8B-B14F-4D97-AF65-F5344CB8AC3E}">
        <p14:creationId xmlns:p14="http://schemas.microsoft.com/office/powerpoint/2010/main" val="34460202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1483"/>
          <a:stretch/>
        </p:blipFill>
        <p:spPr>
          <a:xfrm>
            <a:off x="0" y="-101600"/>
            <a:ext cx="9144000" cy="6959600"/>
          </a:xfrm>
          <a:prstGeom prst="rect">
            <a:avLst/>
          </a:prstGeom>
        </p:spPr>
      </p:pic>
      <p:sp>
        <p:nvSpPr>
          <p:cNvPr id="2" name="Title 1"/>
          <p:cNvSpPr>
            <a:spLocks noGrp="1"/>
          </p:cNvSpPr>
          <p:nvPr>
            <p:ph type="title"/>
          </p:nvPr>
        </p:nvSpPr>
        <p:spPr>
          <a:xfrm>
            <a:off x="381000" y="355847"/>
            <a:ext cx="4546600" cy="1054394"/>
          </a:xfrm>
        </p:spPr>
        <p:txBody>
          <a:bodyPr/>
          <a:lstStyle/>
          <a:p>
            <a:pPr algn="l"/>
            <a:r>
              <a:rPr lang="en-US" dirty="0" smtClean="0">
                <a:solidFill>
                  <a:schemeClr val="tx2"/>
                </a:solidFill>
              </a:rPr>
              <a:t>Your delivery method should:</a:t>
            </a:r>
            <a:endParaRPr lang="en-US" dirty="0">
              <a:solidFill>
                <a:schemeClr val="tx2"/>
              </a:solidFill>
            </a:endParaRPr>
          </a:p>
        </p:txBody>
      </p:sp>
      <p:sp>
        <p:nvSpPr>
          <p:cNvPr id="3" name="TextBox 2"/>
          <p:cNvSpPr txBox="1"/>
          <p:nvPr/>
        </p:nvSpPr>
        <p:spPr>
          <a:xfrm>
            <a:off x="279400" y="2584148"/>
            <a:ext cx="8102600" cy="2739211"/>
          </a:xfrm>
          <a:prstGeom prst="rect">
            <a:avLst/>
          </a:prstGeom>
          <a:noFill/>
        </p:spPr>
        <p:txBody>
          <a:bodyPr wrap="square" rtlCol="0">
            <a:spAutoFit/>
          </a:bodyPr>
          <a:lstStyle/>
          <a:p>
            <a:pPr marL="285750" indent="-285750">
              <a:lnSpc>
                <a:spcPct val="140000"/>
              </a:lnSpc>
              <a:buFont typeface="Arial"/>
              <a:buChar char="•"/>
            </a:pPr>
            <a:r>
              <a:rPr lang="en-US" sz="2000" dirty="0" smtClean="0">
                <a:solidFill>
                  <a:schemeClr val="tx2"/>
                </a:solidFill>
              </a:rPr>
              <a:t>Use several techniques and platforms</a:t>
            </a:r>
          </a:p>
          <a:p>
            <a:pPr marL="285750" indent="-285750">
              <a:lnSpc>
                <a:spcPct val="140000"/>
              </a:lnSpc>
              <a:buFont typeface="Arial"/>
              <a:buChar char="•"/>
            </a:pPr>
            <a:r>
              <a:rPr lang="en-US" sz="2000" dirty="0" smtClean="0">
                <a:solidFill>
                  <a:schemeClr val="tx2"/>
                </a:solidFill>
              </a:rPr>
              <a:t>Take into account many learning styles</a:t>
            </a:r>
          </a:p>
          <a:p>
            <a:pPr marL="285750" indent="-285750">
              <a:lnSpc>
                <a:spcPct val="140000"/>
              </a:lnSpc>
              <a:buFont typeface="Arial"/>
              <a:buChar char="•"/>
            </a:pPr>
            <a:r>
              <a:rPr lang="en-US" sz="2000" dirty="0" smtClean="0">
                <a:solidFill>
                  <a:schemeClr val="tx2"/>
                </a:solidFill>
              </a:rPr>
              <a:t>Allow feedback, discussion and file submission</a:t>
            </a:r>
          </a:p>
          <a:p>
            <a:pPr marL="285750" indent="-285750">
              <a:lnSpc>
                <a:spcPct val="140000"/>
              </a:lnSpc>
              <a:buFont typeface="Arial"/>
              <a:buChar char="•"/>
            </a:pPr>
            <a:r>
              <a:rPr lang="en-US" sz="2000" dirty="0" smtClean="0">
                <a:solidFill>
                  <a:schemeClr val="tx2"/>
                </a:solidFill>
              </a:rPr>
              <a:t>Support video, file storage and polls</a:t>
            </a:r>
          </a:p>
          <a:p>
            <a:pPr marL="285750" indent="-285750">
              <a:lnSpc>
                <a:spcPct val="140000"/>
              </a:lnSpc>
              <a:buFont typeface="Arial"/>
              <a:buChar char="•"/>
            </a:pPr>
            <a:r>
              <a:rPr lang="en-US" sz="2000" dirty="0" smtClean="0">
                <a:solidFill>
                  <a:schemeClr val="tx2"/>
                </a:solidFill>
              </a:rPr>
              <a:t>Allow for easy navigation</a:t>
            </a:r>
          </a:p>
          <a:p>
            <a:pPr>
              <a:lnSpc>
                <a:spcPct val="140000"/>
              </a:lnSpc>
            </a:pPr>
            <a:endParaRPr lang="en-US" sz="2400" dirty="0"/>
          </a:p>
        </p:txBody>
      </p:sp>
    </p:spTree>
    <p:extLst>
      <p:ext uri="{BB962C8B-B14F-4D97-AF65-F5344CB8AC3E}">
        <p14:creationId xmlns:p14="http://schemas.microsoft.com/office/powerpoint/2010/main" val="38849777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EXPLORING Delivery</a:t>
            </a:r>
            <a:endParaRPr lang="en-US" dirty="0"/>
          </a:p>
        </p:txBody>
      </p:sp>
      <p:sp>
        <p:nvSpPr>
          <p:cNvPr id="3" name="TextBox 2"/>
          <p:cNvSpPr txBox="1"/>
          <p:nvPr/>
        </p:nvSpPr>
        <p:spPr>
          <a:xfrm>
            <a:off x="288960" y="2723875"/>
            <a:ext cx="8565118" cy="1508105"/>
          </a:xfrm>
          <a:prstGeom prst="rect">
            <a:avLst/>
          </a:prstGeom>
          <a:noFill/>
        </p:spPr>
        <p:txBody>
          <a:bodyPr wrap="square" rtlCol="0">
            <a:spAutoFit/>
          </a:bodyPr>
          <a:lstStyle/>
          <a:p>
            <a:endParaRPr lang="en-US" sz="2300" dirty="0" smtClean="0">
              <a:hlinkClick r:id="rId2"/>
            </a:endParaRPr>
          </a:p>
          <a:p>
            <a:endParaRPr lang="en-US" sz="2300" dirty="0">
              <a:hlinkClick r:id="rId2"/>
            </a:endParaRPr>
          </a:p>
          <a:p>
            <a:r>
              <a:rPr lang="en-US" sz="2300" dirty="0" smtClean="0">
                <a:hlinkClick r:id="rId2"/>
              </a:rPr>
              <a:t>HTTP://EPHRATAPUBLICLIBRARY.LIBGUIDES.COM/COMPETENCIES</a:t>
            </a:r>
            <a:endParaRPr lang="en-US" sz="2300" dirty="0" smtClean="0"/>
          </a:p>
          <a:p>
            <a:endParaRPr lang="en-US" sz="2300" dirty="0"/>
          </a:p>
        </p:txBody>
      </p:sp>
    </p:spTree>
    <p:extLst>
      <p:ext uri="{BB962C8B-B14F-4D97-AF65-F5344CB8AC3E}">
        <p14:creationId xmlns:p14="http://schemas.microsoft.com/office/powerpoint/2010/main" val="10793814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r>
              <a:rPr lang="en-US" sz="2800" b="1" dirty="0" smtClean="0">
                <a:solidFill>
                  <a:srgbClr val="C66951"/>
                </a:solidFill>
              </a:rPr>
              <a:t>Self-Directed Learning</a:t>
            </a:r>
            <a:endParaRPr lang="en-US" sz="2800" b="1" dirty="0">
              <a:solidFill>
                <a:srgbClr val="C66951"/>
              </a:solidFill>
            </a:endParaRPr>
          </a:p>
        </p:txBody>
      </p:sp>
      <p:sp>
        <p:nvSpPr>
          <p:cNvPr id="3" name="Content Placeholder 2"/>
          <p:cNvSpPr>
            <a:spLocks noGrp="1"/>
          </p:cNvSpPr>
          <p:nvPr>
            <p:ph sz="half" idx="2"/>
          </p:nvPr>
        </p:nvSpPr>
        <p:spPr/>
        <p:txBody>
          <a:bodyPr>
            <a:normAutofit fontScale="92500"/>
          </a:bodyPr>
          <a:lstStyle/>
          <a:p>
            <a:r>
              <a:rPr lang="en-US" dirty="0" smtClean="0"/>
              <a:t>Webinars</a:t>
            </a:r>
          </a:p>
          <a:p>
            <a:r>
              <a:rPr lang="en-US" dirty="0" smtClean="0"/>
              <a:t>Conferences</a:t>
            </a:r>
          </a:p>
          <a:p>
            <a:r>
              <a:rPr lang="en-US" dirty="0" err="1" smtClean="0"/>
              <a:t>Inservice</a:t>
            </a:r>
            <a:r>
              <a:rPr lang="en-US" dirty="0" smtClean="0"/>
              <a:t> Days</a:t>
            </a:r>
          </a:p>
          <a:p>
            <a:r>
              <a:rPr lang="en-US" dirty="0" smtClean="0"/>
              <a:t>Staff Meeting Instruction</a:t>
            </a:r>
          </a:p>
          <a:p>
            <a:r>
              <a:rPr lang="en-US" dirty="0" smtClean="0"/>
              <a:t>Games</a:t>
            </a:r>
          </a:p>
          <a:p>
            <a:r>
              <a:rPr lang="en-US" dirty="0" smtClean="0"/>
              <a:t>Computer Classes</a:t>
            </a:r>
          </a:p>
          <a:p>
            <a:r>
              <a:rPr lang="en-US" dirty="0" smtClean="0"/>
              <a:t>Universal Class</a:t>
            </a:r>
          </a:p>
          <a:p>
            <a:r>
              <a:rPr lang="en-US" dirty="0" err="1" smtClean="0"/>
              <a:t>Skillsoft</a:t>
            </a:r>
            <a:endParaRPr lang="en-US" dirty="0" smtClean="0"/>
          </a:p>
          <a:p>
            <a:r>
              <a:rPr lang="en-US" dirty="0" err="1" smtClean="0"/>
              <a:t>Webjunction</a:t>
            </a:r>
            <a:endParaRPr lang="en-US" dirty="0"/>
          </a:p>
        </p:txBody>
      </p:sp>
      <p:sp>
        <p:nvSpPr>
          <p:cNvPr id="4" name="Text Placeholder 3"/>
          <p:cNvSpPr>
            <a:spLocks noGrp="1"/>
          </p:cNvSpPr>
          <p:nvPr>
            <p:ph type="body" sz="quarter" idx="3"/>
          </p:nvPr>
        </p:nvSpPr>
        <p:spPr/>
        <p:txBody>
          <a:bodyPr>
            <a:normAutofit/>
          </a:bodyPr>
          <a:lstStyle/>
          <a:p>
            <a:r>
              <a:rPr lang="en-US" sz="2800" b="1" dirty="0" smtClean="0">
                <a:solidFill>
                  <a:srgbClr val="C66951"/>
                </a:solidFill>
              </a:rPr>
              <a:t>Measuring Learning</a:t>
            </a:r>
            <a:endParaRPr lang="en-US" sz="2800" b="1" dirty="0">
              <a:solidFill>
                <a:srgbClr val="C66951"/>
              </a:solidFill>
            </a:endParaRPr>
          </a:p>
        </p:txBody>
      </p:sp>
      <p:sp>
        <p:nvSpPr>
          <p:cNvPr id="5" name="Content Placeholder 4"/>
          <p:cNvSpPr>
            <a:spLocks noGrp="1"/>
          </p:cNvSpPr>
          <p:nvPr>
            <p:ph sz="quarter" idx="4"/>
          </p:nvPr>
        </p:nvSpPr>
        <p:spPr/>
        <p:txBody>
          <a:bodyPr/>
          <a:lstStyle/>
          <a:p>
            <a:r>
              <a:rPr lang="en-US" dirty="0" smtClean="0"/>
              <a:t>Written Competency Exam</a:t>
            </a:r>
          </a:p>
          <a:p>
            <a:r>
              <a:rPr lang="en-US" dirty="0" smtClean="0"/>
              <a:t>Demonstrative Competency Exam</a:t>
            </a:r>
          </a:p>
          <a:p>
            <a:r>
              <a:rPr lang="en-US" dirty="0" smtClean="0"/>
              <a:t>Competency “Practice”</a:t>
            </a:r>
          </a:p>
          <a:p>
            <a:r>
              <a:rPr lang="en-US" dirty="0" smtClean="0"/>
              <a:t>Surveys…Lots of Surveys</a:t>
            </a:r>
            <a:endParaRPr lang="en-US" dirty="0"/>
          </a:p>
        </p:txBody>
      </p:sp>
      <p:sp>
        <p:nvSpPr>
          <p:cNvPr id="6" name="Title 5"/>
          <p:cNvSpPr>
            <a:spLocks noGrp="1"/>
          </p:cNvSpPr>
          <p:nvPr>
            <p:ph type="title"/>
          </p:nvPr>
        </p:nvSpPr>
        <p:spPr/>
        <p:txBody>
          <a:bodyPr/>
          <a:lstStyle/>
          <a:p>
            <a:r>
              <a:rPr lang="en-US" dirty="0" smtClean="0"/>
              <a:t>Get competent!</a:t>
            </a:r>
            <a:endParaRPr lang="en-US" dirty="0"/>
          </a:p>
        </p:txBody>
      </p:sp>
    </p:spTree>
    <p:extLst>
      <p:ext uri="{BB962C8B-B14F-4D97-AF65-F5344CB8AC3E}">
        <p14:creationId xmlns:p14="http://schemas.microsoft.com/office/powerpoint/2010/main" val="1197169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a:t>
            </a:r>
            <a:br>
              <a:rPr lang="en-US" dirty="0" smtClean="0"/>
            </a:br>
            <a:r>
              <a:rPr lang="en-US" dirty="0" smtClean="0"/>
              <a:t>YEAR 1</a:t>
            </a:r>
            <a:endParaRPr lang="en-US" dirty="0"/>
          </a:p>
        </p:txBody>
      </p:sp>
      <p:sp>
        <p:nvSpPr>
          <p:cNvPr id="3" name="TextBox 2"/>
          <p:cNvSpPr txBox="1"/>
          <p:nvPr/>
        </p:nvSpPr>
        <p:spPr>
          <a:xfrm>
            <a:off x="381000" y="1998133"/>
            <a:ext cx="8381260" cy="5835444"/>
          </a:xfrm>
          <a:prstGeom prst="rect">
            <a:avLst/>
          </a:prstGeom>
          <a:noFill/>
        </p:spPr>
        <p:txBody>
          <a:bodyPr wrap="square" rtlCol="0">
            <a:spAutoFit/>
          </a:bodyPr>
          <a:lstStyle/>
          <a:p>
            <a:pPr marL="342900" indent="-342900">
              <a:lnSpc>
                <a:spcPct val="130000"/>
              </a:lnSpc>
              <a:buFont typeface="Arial"/>
              <a:buChar char="•"/>
            </a:pPr>
            <a:r>
              <a:rPr lang="en-US" sz="2400" dirty="0" smtClean="0"/>
              <a:t>Introduce </a:t>
            </a:r>
            <a:r>
              <a:rPr lang="en-US" sz="2400" dirty="0"/>
              <a:t>staff to competencies and outline new requirements for employment</a:t>
            </a:r>
          </a:p>
          <a:p>
            <a:pPr marL="342900" indent="-342900">
              <a:lnSpc>
                <a:spcPct val="130000"/>
              </a:lnSpc>
              <a:buFont typeface="Arial"/>
              <a:buChar char="•"/>
            </a:pPr>
            <a:r>
              <a:rPr lang="en-US" sz="2400" dirty="0"/>
              <a:t>Introduce staff to delivery methods and 23 Things</a:t>
            </a:r>
          </a:p>
          <a:p>
            <a:pPr marL="342900" indent="-342900">
              <a:lnSpc>
                <a:spcPct val="130000"/>
              </a:lnSpc>
              <a:buFont typeface="Arial"/>
              <a:buChar char="•"/>
            </a:pPr>
            <a:r>
              <a:rPr lang="en-US" sz="2400" dirty="0"/>
              <a:t>Pre-competency </a:t>
            </a:r>
            <a:r>
              <a:rPr lang="en-US" sz="2400" dirty="0" smtClean="0"/>
              <a:t>survey</a:t>
            </a:r>
          </a:p>
          <a:p>
            <a:pPr marL="342900" indent="-342900">
              <a:lnSpc>
                <a:spcPct val="130000"/>
              </a:lnSpc>
              <a:buFont typeface="Arial"/>
              <a:buChar char="•"/>
            </a:pPr>
            <a:r>
              <a:rPr lang="en-US" sz="2400" dirty="0" smtClean="0"/>
              <a:t>Competencies become part of everything!!</a:t>
            </a:r>
            <a:endParaRPr lang="en-US" sz="2400" dirty="0"/>
          </a:p>
          <a:p>
            <a:pPr marL="342900" indent="-342900">
              <a:lnSpc>
                <a:spcPct val="130000"/>
              </a:lnSpc>
              <a:buFont typeface="Arial"/>
              <a:buChar char="•"/>
            </a:pPr>
            <a:r>
              <a:rPr lang="en-US" sz="2400" dirty="0"/>
              <a:t>23 Things – 19 week program (can be more or less)</a:t>
            </a:r>
          </a:p>
          <a:p>
            <a:pPr marL="342900" indent="-342900">
              <a:lnSpc>
                <a:spcPct val="130000"/>
              </a:lnSpc>
              <a:buFont typeface="Arial"/>
              <a:buChar char="•"/>
            </a:pPr>
            <a:r>
              <a:rPr lang="en-US" sz="2400" dirty="0"/>
              <a:t>Pre-</a:t>
            </a:r>
            <a:r>
              <a:rPr lang="en-US" sz="2400" dirty="0" err="1"/>
              <a:t>Inservice</a:t>
            </a:r>
            <a:r>
              <a:rPr lang="en-US" sz="2400" dirty="0"/>
              <a:t> Survey</a:t>
            </a:r>
          </a:p>
          <a:p>
            <a:pPr marL="342900" indent="-342900">
              <a:lnSpc>
                <a:spcPct val="130000"/>
              </a:lnSpc>
              <a:buFont typeface="Arial"/>
              <a:buChar char="•"/>
            </a:pPr>
            <a:r>
              <a:rPr lang="en-US" sz="2400" dirty="0" err="1"/>
              <a:t>Inservice</a:t>
            </a:r>
            <a:r>
              <a:rPr lang="en-US" sz="2400" dirty="0"/>
              <a:t> Day</a:t>
            </a:r>
          </a:p>
          <a:p>
            <a:pPr marL="342900" indent="-342900">
              <a:lnSpc>
                <a:spcPct val="130000"/>
              </a:lnSpc>
              <a:buFont typeface="Arial"/>
              <a:buChar char="•"/>
            </a:pPr>
            <a:r>
              <a:rPr lang="en-US" sz="2400" dirty="0"/>
              <a:t>Post-</a:t>
            </a:r>
            <a:r>
              <a:rPr lang="en-US" sz="2400" dirty="0" err="1"/>
              <a:t>Inservice</a:t>
            </a:r>
            <a:r>
              <a:rPr lang="en-US" sz="2400" dirty="0"/>
              <a:t> Survey</a:t>
            </a:r>
          </a:p>
          <a:p>
            <a:pPr marL="342900" indent="-342900">
              <a:lnSpc>
                <a:spcPct val="130000"/>
              </a:lnSpc>
              <a:buFont typeface="Arial"/>
              <a:buChar char="•"/>
            </a:pPr>
            <a:endParaRPr lang="en-US" sz="2400" dirty="0"/>
          </a:p>
          <a:p>
            <a:pPr marL="342900" indent="-342900">
              <a:lnSpc>
                <a:spcPct val="130000"/>
              </a:lnSpc>
              <a:buFont typeface="Arial"/>
              <a:buChar char="•"/>
            </a:pPr>
            <a:endParaRPr lang="en-US" sz="2400" dirty="0"/>
          </a:p>
          <a:p>
            <a:pPr marL="342900" indent="-342900">
              <a:lnSpc>
                <a:spcPct val="130000"/>
              </a:lnSpc>
              <a:buFont typeface="Arial"/>
              <a:buChar char="•"/>
            </a:pPr>
            <a:endParaRPr lang="en-US" sz="2400" dirty="0"/>
          </a:p>
        </p:txBody>
      </p:sp>
    </p:spTree>
    <p:extLst>
      <p:ext uri="{BB962C8B-B14F-4D97-AF65-F5344CB8AC3E}">
        <p14:creationId xmlns:p14="http://schemas.microsoft.com/office/powerpoint/2010/main" val="11440283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95758" cy="6858000"/>
          </a:xfrm>
          <a:prstGeom prst="rect">
            <a:avLst/>
          </a:prstGeom>
        </p:spPr>
      </p:pic>
    </p:spTree>
    <p:extLst>
      <p:ext uri="{BB962C8B-B14F-4D97-AF65-F5344CB8AC3E}">
        <p14:creationId xmlns:p14="http://schemas.microsoft.com/office/powerpoint/2010/main" val="1899539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a:t>
            </a:r>
            <a:br>
              <a:rPr lang="en-US" dirty="0" smtClean="0"/>
            </a:br>
            <a:r>
              <a:rPr lang="en-US" dirty="0" smtClean="0"/>
              <a:t>YEAR 1</a:t>
            </a:r>
            <a:endParaRPr lang="en-US" dirty="0"/>
          </a:p>
        </p:txBody>
      </p:sp>
      <p:sp>
        <p:nvSpPr>
          <p:cNvPr id="3" name="TextBox 2"/>
          <p:cNvSpPr txBox="1"/>
          <p:nvPr/>
        </p:nvSpPr>
        <p:spPr>
          <a:xfrm>
            <a:off x="381000" y="1998133"/>
            <a:ext cx="8381260" cy="1969770"/>
          </a:xfrm>
          <a:prstGeom prst="rect">
            <a:avLst/>
          </a:prstGeom>
          <a:noFill/>
        </p:spPr>
        <p:txBody>
          <a:bodyPr wrap="square" rtlCol="0">
            <a:spAutoFit/>
          </a:bodyPr>
          <a:lstStyle/>
          <a:p>
            <a:pPr marL="342900" indent="-342900">
              <a:lnSpc>
                <a:spcPct val="130000"/>
              </a:lnSpc>
              <a:buFont typeface="Arial"/>
              <a:buChar char="•"/>
            </a:pPr>
            <a:r>
              <a:rPr lang="en-US" sz="2000" dirty="0"/>
              <a:t>Staff Book Discussion: “Diffusing The Angry Patron” – 8 week program</a:t>
            </a:r>
          </a:p>
          <a:p>
            <a:pPr marL="342900" indent="-342900">
              <a:lnSpc>
                <a:spcPct val="130000"/>
              </a:lnSpc>
              <a:buFont typeface="Arial"/>
              <a:buChar char="•"/>
            </a:pPr>
            <a:r>
              <a:rPr lang="en-US" sz="2000" dirty="0"/>
              <a:t>ENTIRE YEAR: staff is encouraged to explore competencies through a variety of self-directed learning activities</a:t>
            </a:r>
          </a:p>
          <a:p>
            <a:pPr marL="342900" indent="-342900">
              <a:lnSpc>
                <a:spcPct val="130000"/>
              </a:lnSpc>
              <a:buFont typeface="Arial"/>
              <a:buChar char="•"/>
            </a:pPr>
            <a:r>
              <a:rPr lang="en-US" sz="2000" dirty="0"/>
              <a:t>Annual Demonstrative/Written Competency Exam (Year 1)</a:t>
            </a:r>
          </a:p>
          <a:p>
            <a:endParaRPr lang="en-US" dirty="0"/>
          </a:p>
        </p:txBody>
      </p:sp>
      <p:pic>
        <p:nvPicPr>
          <p:cNvPr id="4" name="Picture 3"/>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0" b="100000" l="145" r="100000"/>
                    </a14:imgEffect>
                  </a14:imgLayer>
                </a14:imgProps>
              </a:ext>
              <a:ext uri="{28A0092B-C50C-407E-A947-70E740481C1C}">
                <a14:useLocalDpi xmlns:a14="http://schemas.microsoft.com/office/drawing/2010/main"/>
              </a:ext>
            </a:extLst>
          </a:blip>
          <a:srcRect l="16130" r="21637"/>
          <a:stretch/>
        </p:blipFill>
        <p:spPr>
          <a:xfrm>
            <a:off x="152400" y="3428975"/>
            <a:ext cx="8822267" cy="4097204"/>
          </a:xfrm>
          <a:prstGeom prst="rect">
            <a:avLst/>
          </a:prstGeom>
        </p:spPr>
      </p:pic>
    </p:spTree>
    <p:extLst>
      <p:ext uri="{BB962C8B-B14F-4D97-AF65-F5344CB8AC3E}">
        <p14:creationId xmlns:p14="http://schemas.microsoft.com/office/powerpoint/2010/main" val="41958278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81000" y="2734295"/>
            <a:ext cx="8381260" cy="3687763"/>
          </a:xfrm>
        </p:spPr>
        <p:txBody>
          <a:bodyPr/>
          <a:lstStyle/>
          <a:p>
            <a:pPr>
              <a:lnSpc>
                <a:spcPct val="130000"/>
              </a:lnSpc>
            </a:pPr>
            <a:r>
              <a:rPr lang="en-US" dirty="0" smtClean="0"/>
              <a:t>Telework Policy</a:t>
            </a:r>
          </a:p>
          <a:p>
            <a:pPr>
              <a:lnSpc>
                <a:spcPct val="130000"/>
              </a:lnSpc>
            </a:pPr>
            <a:r>
              <a:rPr lang="en-US" dirty="0" smtClean="0"/>
              <a:t>Paid Learning Time </a:t>
            </a:r>
          </a:p>
          <a:p>
            <a:pPr>
              <a:lnSpc>
                <a:spcPct val="130000"/>
              </a:lnSpc>
            </a:pPr>
            <a:r>
              <a:rPr lang="en-US" dirty="0" smtClean="0"/>
              <a:t>Provide educational opportunities</a:t>
            </a:r>
          </a:p>
          <a:p>
            <a:pPr>
              <a:lnSpc>
                <a:spcPct val="130000"/>
              </a:lnSpc>
            </a:pPr>
            <a:r>
              <a:rPr lang="en-US" dirty="0" smtClean="0"/>
              <a:t>Increase required CEUs for every level of employee</a:t>
            </a:r>
          </a:p>
          <a:p>
            <a:endParaRPr lang="en-US" dirty="0"/>
          </a:p>
        </p:txBody>
      </p:sp>
      <p:sp>
        <p:nvSpPr>
          <p:cNvPr id="6" name="Title 5"/>
          <p:cNvSpPr>
            <a:spLocks noGrp="1"/>
          </p:cNvSpPr>
          <p:nvPr>
            <p:ph type="title"/>
          </p:nvPr>
        </p:nvSpPr>
        <p:spPr/>
        <p:txBody>
          <a:bodyPr/>
          <a:lstStyle/>
          <a:p>
            <a:r>
              <a:rPr lang="en-US" dirty="0" err="1" smtClean="0"/>
              <a:t>ChangE</a:t>
            </a:r>
            <a:r>
              <a:rPr lang="en-US" dirty="0" smtClean="0"/>
              <a:t> Your Culture</a:t>
            </a:r>
            <a:endParaRPr lang="en-US" dirty="0"/>
          </a:p>
        </p:txBody>
      </p:sp>
      <p:sp>
        <p:nvSpPr>
          <p:cNvPr id="9" name="TextBox 8"/>
          <p:cNvSpPr txBox="1"/>
          <p:nvPr/>
        </p:nvSpPr>
        <p:spPr>
          <a:xfrm>
            <a:off x="381000" y="1960309"/>
            <a:ext cx="8381260" cy="523220"/>
          </a:xfrm>
          <a:prstGeom prst="rect">
            <a:avLst/>
          </a:prstGeom>
          <a:noFill/>
        </p:spPr>
        <p:txBody>
          <a:bodyPr wrap="square" rtlCol="0">
            <a:spAutoFit/>
          </a:bodyPr>
          <a:lstStyle/>
          <a:p>
            <a:pPr algn="ctr"/>
            <a:r>
              <a:rPr lang="en-US" sz="2800" dirty="0" smtClean="0">
                <a:solidFill>
                  <a:schemeClr val="accent1"/>
                </a:solidFill>
              </a:rPr>
              <a:t>ENCOURAGE LEARNING</a:t>
            </a:r>
            <a:endParaRPr lang="en-US" sz="2800" dirty="0">
              <a:solidFill>
                <a:schemeClr val="accent1"/>
              </a:solidFill>
            </a:endParaRPr>
          </a:p>
        </p:txBody>
      </p:sp>
    </p:spTree>
    <p:extLst>
      <p:ext uri="{BB962C8B-B14F-4D97-AF65-F5344CB8AC3E}">
        <p14:creationId xmlns:p14="http://schemas.microsoft.com/office/powerpoint/2010/main" val="24685943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CHANGE YOUR CULTURE</a:t>
            </a:r>
            <a:endParaRPr lang="en-US" dirty="0"/>
          </a:p>
        </p:txBody>
      </p:sp>
      <p:sp>
        <p:nvSpPr>
          <p:cNvPr id="8" name="TextBox 7"/>
          <p:cNvSpPr txBox="1"/>
          <p:nvPr/>
        </p:nvSpPr>
        <p:spPr>
          <a:xfrm>
            <a:off x="381000" y="2872654"/>
            <a:ext cx="8381260" cy="3139321"/>
          </a:xfrm>
          <a:prstGeom prst="rect">
            <a:avLst/>
          </a:prstGeom>
          <a:noFill/>
        </p:spPr>
        <p:txBody>
          <a:bodyPr wrap="square" rtlCol="0">
            <a:spAutoFit/>
          </a:bodyPr>
          <a:lstStyle/>
          <a:p>
            <a:pPr marL="342900" indent="-342900">
              <a:lnSpc>
                <a:spcPct val="150000"/>
              </a:lnSpc>
              <a:buFont typeface="Arial"/>
              <a:buChar char="•"/>
            </a:pPr>
            <a:r>
              <a:rPr lang="en-US" sz="2400" dirty="0"/>
              <a:t>Weekly Online Group Activities (23 Things)</a:t>
            </a:r>
          </a:p>
          <a:p>
            <a:pPr marL="342900" indent="-342900">
              <a:lnSpc>
                <a:spcPct val="150000"/>
              </a:lnSpc>
              <a:buFont typeface="Arial"/>
              <a:buChar char="•"/>
            </a:pPr>
            <a:r>
              <a:rPr lang="en-US" sz="2400" dirty="0"/>
              <a:t>Assign Group Projects</a:t>
            </a:r>
          </a:p>
          <a:p>
            <a:pPr marL="342900" indent="-342900">
              <a:lnSpc>
                <a:spcPct val="150000"/>
              </a:lnSpc>
              <a:buFont typeface="Arial"/>
              <a:buChar char="•"/>
            </a:pPr>
            <a:r>
              <a:rPr lang="en-US" sz="2400" dirty="0"/>
              <a:t>Promote staff-only social fund and events</a:t>
            </a:r>
          </a:p>
          <a:p>
            <a:pPr marL="342900" indent="-342900">
              <a:lnSpc>
                <a:spcPct val="150000"/>
              </a:lnSpc>
              <a:buFont typeface="Arial"/>
              <a:buChar char="•"/>
            </a:pPr>
            <a:r>
              <a:rPr lang="en-US" sz="2400" dirty="0"/>
              <a:t>Pay memberships &amp; expenses for </a:t>
            </a:r>
            <a:r>
              <a:rPr lang="en-US" sz="2400" dirty="0" smtClean="0"/>
              <a:t>participation </a:t>
            </a:r>
            <a:r>
              <a:rPr lang="en-US" sz="2400" dirty="0"/>
              <a:t>in community organizations</a:t>
            </a:r>
          </a:p>
          <a:p>
            <a:endParaRPr lang="en-US" dirty="0"/>
          </a:p>
        </p:txBody>
      </p:sp>
      <p:sp>
        <p:nvSpPr>
          <p:cNvPr id="9" name="TextBox 8"/>
          <p:cNvSpPr txBox="1"/>
          <p:nvPr/>
        </p:nvSpPr>
        <p:spPr>
          <a:xfrm>
            <a:off x="381000" y="1960309"/>
            <a:ext cx="8381260" cy="523220"/>
          </a:xfrm>
          <a:prstGeom prst="rect">
            <a:avLst/>
          </a:prstGeom>
          <a:noFill/>
        </p:spPr>
        <p:txBody>
          <a:bodyPr wrap="square" rtlCol="0">
            <a:spAutoFit/>
          </a:bodyPr>
          <a:lstStyle/>
          <a:p>
            <a:pPr algn="ctr"/>
            <a:r>
              <a:rPr lang="en-US" sz="2800" dirty="0" smtClean="0">
                <a:solidFill>
                  <a:schemeClr val="accent1"/>
                </a:solidFill>
              </a:rPr>
              <a:t>ENCOURAGE COLLABORATION</a:t>
            </a:r>
            <a:endParaRPr lang="en-US" sz="2800" dirty="0">
              <a:solidFill>
                <a:schemeClr val="accent1"/>
              </a:solidFill>
            </a:endParaRPr>
          </a:p>
        </p:txBody>
      </p:sp>
    </p:spTree>
    <p:extLst>
      <p:ext uri="{BB962C8B-B14F-4D97-AF65-F5344CB8AC3E}">
        <p14:creationId xmlns:p14="http://schemas.microsoft.com/office/powerpoint/2010/main" val="25362896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alphaModFix amt="64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TextBox 2"/>
          <p:cNvSpPr txBox="1"/>
          <p:nvPr/>
        </p:nvSpPr>
        <p:spPr>
          <a:xfrm>
            <a:off x="190500" y="482600"/>
            <a:ext cx="8864600" cy="7478970"/>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r>
              <a:rPr lang="en-US" sz="2800" b="1" dirty="0" smtClean="0">
                <a:ln w="50800"/>
                <a:solidFill>
                  <a:schemeClr val="bg1"/>
                </a:solidFill>
                <a:effectLst>
                  <a:outerShdw blurRad="50800" dist="38100" dir="2700000" algn="tl" rotWithShape="0">
                    <a:prstClr val="black">
                      <a:alpha val="40000"/>
                    </a:prstClr>
                  </a:outerShdw>
                </a:effectLst>
              </a:rPr>
              <a:t>How do you collaborate?</a:t>
            </a:r>
          </a:p>
          <a:p>
            <a:endParaRPr lang="en-US" sz="2800" b="1" dirty="0">
              <a:ln w="50800"/>
              <a:solidFill>
                <a:schemeClr val="bg1"/>
              </a:solidFill>
              <a:effectLst>
                <a:outerShdw blurRad="50800" dist="38100" dir="2700000" algn="tl" rotWithShape="0">
                  <a:prstClr val="black">
                    <a:alpha val="40000"/>
                  </a:prstClr>
                </a:outerShdw>
              </a:effectLst>
            </a:endParaRPr>
          </a:p>
          <a:p>
            <a:r>
              <a:rPr lang="en-US" sz="2800" b="1" dirty="0" smtClean="0">
                <a:ln w="50800"/>
                <a:solidFill>
                  <a:schemeClr val="bg1"/>
                </a:solidFill>
                <a:effectLst>
                  <a:outerShdw blurRad="50800" dist="38100" dir="2700000" algn="tl" rotWithShape="0">
                    <a:prstClr val="black">
                      <a:alpha val="40000"/>
                    </a:prstClr>
                  </a:outerShdw>
                </a:effectLst>
              </a:rPr>
              <a:t>			       What motivates you?</a:t>
            </a:r>
          </a:p>
          <a:p>
            <a:endParaRPr lang="en-US" sz="2800" b="1" dirty="0">
              <a:ln w="50800"/>
              <a:solidFill>
                <a:schemeClr val="bg1"/>
              </a:solidFill>
              <a:effectLst>
                <a:outerShdw blurRad="50800" dist="38100" dir="2700000" algn="tl" rotWithShape="0">
                  <a:prstClr val="black">
                    <a:alpha val="40000"/>
                  </a:prstClr>
                </a:outerShdw>
              </a:effectLst>
            </a:endParaRPr>
          </a:p>
          <a:p>
            <a:r>
              <a:rPr lang="en-US" sz="2800" b="1" dirty="0" smtClean="0">
                <a:ln w="50800"/>
                <a:solidFill>
                  <a:schemeClr val="bg1"/>
                </a:solidFill>
                <a:effectLst>
                  <a:outerShdw blurRad="50800" dist="38100" dir="2700000" algn="tl" rotWithShape="0">
                    <a:prstClr val="black">
                      <a:alpha val="40000"/>
                    </a:prstClr>
                  </a:outerShdw>
                </a:effectLst>
              </a:rPr>
              <a:t>			          When </a:t>
            </a:r>
            <a:r>
              <a:rPr lang="en-US" sz="2800" b="1" dirty="0">
                <a:ln w="50800"/>
                <a:solidFill>
                  <a:schemeClr val="bg1"/>
                </a:solidFill>
                <a:effectLst>
                  <a:outerShdw blurRad="50800" dist="38100" dir="2700000" algn="tl" rotWithShape="0">
                    <a:prstClr val="black">
                      <a:alpha val="40000"/>
                    </a:prstClr>
                  </a:outerShdw>
                </a:effectLst>
              </a:rPr>
              <a:t>are you most </a:t>
            </a:r>
            <a:r>
              <a:rPr lang="en-US" sz="2800" b="1" dirty="0" smtClean="0">
                <a:ln w="50800"/>
                <a:solidFill>
                  <a:schemeClr val="bg1"/>
                </a:solidFill>
                <a:effectLst>
                  <a:outerShdw blurRad="50800" dist="38100" dir="2700000" algn="tl" rotWithShape="0">
                    <a:prstClr val="black">
                      <a:alpha val="40000"/>
                    </a:prstClr>
                  </a:outerShdw>
                </a:effectLst>
              </a:rPr>
              <a:t>productive?</a:t>
            </a:r>
            <a:endParaRPr lang="en-US" sz="2800" b="1" dirty="0">
              <a:ln w="50800"/>
              <a:solidFill>
                <a:schemeClr val="bg1"/>
              </a:solidFill>
              <a:effectLst>
                <a:outerShdw blurRad="50800" dist="38100" dir="2700000" algn="tl" rotWithShape="0">
                  <a:prstClr val="black">
                    <a:alpha val="40000"/>
                  </a:prstClr>
                </a:outerShdw>
              </a:effectLst>
            </a:endParaRPr>
          </a:p>
          <a:p>
            <a:endParaRPr lang="en-US" sz="2800" b="1" dirty="0" smtClean="0">
              <a:ln w="50800"/>
              <a:solidFill>
                <a:schemeClr val="bg1"/>
              </a:solidFill>
              <a:effectLst>
                <a:outerShdw blurRad="50800" dist="38100" dir="2700000" algn="tl" rotWithShape="0">
                  <a:prstClr val="black">
                    <a:alpha val="40000"/>
                  </a:prstClr>
                </a:outerShdw>
              </a:effectLst>
            </a:endParaRPr>
          </a:p>
          <a:p>
            <a:r>
              <a:rPr lang="en-US" sz="2800" b="1" dirty="0" smtClean="0">
                <a:ln w="50800"/>
                <a:solidFill>
                  <a:schemeClr val="bg1"/>
                </a:solidFill>
                <a:effectLst>
                  <a:outerShdw blurRad="50800" dist="38100" dir="2700000" algn="tl" rotWithShape="0">
                    <a:prstClr val="black">
                      <a:alpha val="40000"/>
                    </a:prstClr>
                  </a:outerShdw>
                </a:effectLst>
              </a:rPr>
              <a:t>                                     How do you resolve conflicts?</a:t>
            </a:r>
          </a:p>
          <a:p>
            <a:endParaRPr lang="en-US" sz="2800" b="1" dirty="0">
              <a:ln w="50800"/>
              <a:solidFill>
                <a:schemeClr val="bg1"/>
              </a:solidFill>
              <a:effectLst>
                <a:outerShdw blurRad="50800" dist="38100" dir="2700000" algn="tl" rotWithShape="0">
                  <a:prstClr val="black">
                    <a:alpha val="40000"/>
                  </a:prstClr>
                </a:outerShdw>
              </a:effectLst>
            </a:endParaRPr>
          </a:p>
          <a:p>
            <a:r>
              <a:rPr lang="en-US" sz="2800" b="1" dirty="0" smtClean="0">
                <a:ln w="50800"/>
                <a:solidFill>
                  <a:schemeClr val="bg1"/>
                </a:solidFill>
                <a:effectLst>
                  <a:outerShdw blurRad="50800" dist="38100" dir="2700000" algn="tl" rotWithShape="0">
                    <a:prstClr val="black">
                      <a:alpha val="40000"/>
                    </a:prstClr>
                  </a:outerShdw>
                </a:effectLst>
              </a:rPr>
              <a:t>                                 What is your passion?</a:t>
            </a:r>
          </a:p>
          <a:p>
            <a:endParaRPr lang="en-US" sz="2800" b="1" dirty="0">
              <a:ln w="50800"/>
              <a:solidFill>
                <a:schemeClr val="bg1"/>
              </a:solidFill>
              <a:effectLst>
                <a:outerShdw blurRad="50800" dist="38100" dir="2700000" algn="tl" rotWithShape="0">
                  <a:prstClr val="black">
                    <a:alpha val="40000"/>
                  </a:prstClr>
                </a:outerShdw>
              </a:effectLst>
            </a:endParaRPr>
          </a:p>
          <a:p>
            <a:r>
              <a:rPr lang="en-US" sz="2800" b="1" dirty="0" smtClean="0">
                <a:ln w="50800"/>
                <a:solidFill>
                  <a:schemeClr val="bg1"/>
                </a:solidFill>
                <a:effectLst>
                  <a:outerShdw blurRad="50800" dist="38100" dir="2700000" algn="tl" rotWithShape="0">
                    <a:prstClr val="black">
                      <a:alpha val="40000"/>
                    </a:prstClr>
                  </a:outerShdw>
                </a:effectLst>
              </a:rPr>
              <a:t>  How do you prefer to communicate?</a:t>
            </a:r>
          </a:p>
          <a:p>
            <a:endParaRPr lang="en-US" sz="2800" b="1" dirty="0">
              <a:ln w="50800"/>
              <a:solidFill>
                <a:schemeClr val="bg1"/>
              </a:solidFill>
              <a:effectLst>
                <a:outerShdw blurRad="50800" dist="38100" dir="2700000" algn="tl" rotWithShape="0">
                  <a:prstClr val="black">
                    <a:alpha val="40000"/>
                  </a:prstClr>
                </a:outerShdw>
              </a:effectLst>
            </a:endParaRPr>
          </a:p>
          <a:p>
            <a:pPr algn="ctr"/>
            <a:r>
              <a:rPr lang="en-US" sz="6000" b="1" dirty="0" smtClean="0">
                <a:ln w="50800"/>
                <a:solidFill>
                  <a:schemeClr val="bg1"/>
                </a:solidFill>
                <a:effectLst>
                  <a:outerShdw blurRad="50800" dist="38100" dir="2700000" algn="tl" rotWithShape="0">
                    <a:prstClr val="black">
                      <a:alpha val="40000"/>
                    </a:prstClr>
                  </a:outerShdw>
                </a:effectLst>
              </a:rPr>
              <a:t>REMEMBER THE MISSION</a:t>
            </a:r>
          </a:p>
          <a:p>
            <a:endParaRPr lang="en-US" sz="2800" b="1" dirty="0">
              <a:ln w="50800"/>
              <a:solidFill>
                <a:schemeClr val="bg1"/>
              </a:solidFill>
              <a:effectLst>
                <a:outerShdw blurRad="50800" dist="38100" dir="2700000" algn="tl" rotWithShape="0">
                  <a:prstClr val="black">
                    <a:alpha val="40000"/>
                  </a:prstClr>
                </a:outerShdw>
              </a:effectLst>
            </a:endParaRPr>
          </a:p>
          <a:p>
            <a:endParaRPr lang="en-US" sz="2800" b="1" dirty="0">
              <a:ln w="50800"/>
              <a:solidFill>
                <a:schemeClr val="bg1">
                  <a:shade val="50000"/>
                </a:schemeClr>
              </a:solidFill>
            </a:endParaRPr>
          </a:p>
          <a:p>
            <a:endParaRPr lang="en-US" sz="2800" b="1" dirty="0">
              <a:ln w="50800"/>
              <a:solidFill>
                <a:schemeClr val="bg1">
                  <a:shade val="50000"/>
                </a:schemeClr>
              </a:solidFill>
            </a:endParaRPr>
          </a:p>
        </p:txBody>
      </p:sp>
    </p:spTree>
    <p:extLst>
      <p:ext uri="{BB962C8B-B14F-4D97-AF65-F5344CB8AC3E}">
        <p14:creationId xmlns:p14="http://schemas.microsoft.com/office/powerpoint/2010/main" val="1139648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Starting your competency list</a:t>
            </a:r>
            <a:endParaRPr lang="en-US" dirty="0"/>
          </a:p>
        </p:txBody>
      </p:sp>
      <p:sp>
        <p:nvSpPr>
          <p:cNvPr id="3" name="TextBox 2"/>
          <p:cNvSpPr txBox="1"/>
          <p:nvPr/>
        </p:nvSpPr>
        <p:spPr>
          <a:xfrm>
            <a:off x="381000" y="3147180"/>
            <a:ext cx="8381260" cy="2554545"/>
          </a:xfrm>
          <a:prstGeom prst="rect">
            <a:avLst/>
          </a:prstGeom>
          <a:noFill/>
        </p:spPr>
        <p:txBody>
          <a:bodyPr wrap="square" rtlCol="0">
            <a:spAutoFit/>
          </a:bodyPr>
          <a:lstStyle/>
          <a:p>
            <a:r>
              <a:rPr lang="en-US" sz="3200" dirty="0" smtClean="0"/>
              <a:t>List the online services your library provides for patrons…all of them.</a:t>
            </a:r>
            <a:endParaRPr lang="en-US" sz="3200" dirty="0"/>
          </a:p>
          <a:p>
            <a:r>
              <a:rPr lang="en-US" sz="3200" dirty="0" smtClean="0"/>
              <a:t>Prioritize!</a:t>
            </a:r>
          </a:p>
          <a:p>
            <a:endParaRPr lang="en-US" sz="3200" dirty="0"/>
          </a:p>
          <a:p>
            <a:endParaRPr lang="en-US" sz="3200" dirty="0"/>
          </a:p>
        </p:txBody>
      </p:sp>
    </p:spTree>
    <p:extLst>
      <p:ext uri="{BB962C8B-B14F-4D97-AF65-F5344CB8AC3E}">
        <p14:creationId xmlns:p14="http://schemas.microsoft.com/office/powerpoint/2010/main" val="39548962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macneal\Pictures\c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3" y="-123825"/>
            <a:ext cx="9763126" cy="710565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2438400" y="1752600"/>
            <a:ext cx="3352800" cy="228600"/>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438400" y="4724400"/>
            <a:ext cx="3505200" cy="457200"/>
          </a:xfrm>
          <a:prstGeom prst="rect">
            <a:avLst/>
          </a:prstGeom>
          <a:solidFill>
            <a:srgbClr val="FFFF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022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995"/>
          <a:stretch/>
        </p:blipFill>
        <p:spPr bwMode="auto">
          <a:xfrm>
            <a:off x="1143001" y="1512353"/>
            <a:ext cx="6366163" cy="37454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9081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5 - xcxeZ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rot="21063217">
            <a:off x="-106261" y="-733005"/>
            <a:ext cx="9653608" cy="6440766"/>
          </a:xfrm>
          <a:prstGeom prst="rect">
            <a:avLst/>
          </a:prstGeom>
        </p:spPr>
      </p:pic>
      <p:pic>
        <p:nvPicPr>
          <p:cNvPr id="3" name="Picture 2" descr="193 - PbJE6A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394879">
            <a:off x="4702081" y="4072247"/>
            <a:ext cx="4724583" cy="2810074"/>
          </a:xfrm>
          <a:prstGeom prst="rect">
            <a:avLst/>
          </a:prstGeom>
        </p:spPr>
      </p:pic>
      <p:pic>
        <p:nvPicPr>
          <p:cNvPr id="4" name="Picture 3" descr="IMG_169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048255"/>
            <a:ext cx="5079660" cy="3809745"/>
          </a:xfrm>
          <a:prstGeom prst="rect">
            <a:avLst/>
          </a:prstGeom>
        </p:spPr>
      </p:pic>
      <p:sp>
        <p:nvSpPr>
          <p:cNvPr id="5" name="TextBox 4"/>
          <p:cNvSpPr txBox="1"/>
          <p:nvPr/>
        </p:nvSpPr>
        <p:spPr>
          <a:xfrm>
            <a:off x="-236577" y="161877"/>
            <a:ext cx="6250605" cy="1015663"/>
          </a:xfrm>
          <a:prstGeom prst="rect">
            <a:avLst/>
          </a:prstGeom>
          <a:noFill/>
        </p:spPr>
        <p:txBody>
          <a:bodyPr wrap="square" rtlCol="0">
            <a:spAutoFit/>
          </a:bodyPr>
          <a:lstStyle/>
          <a:p>
            <a:r>
              <a:rPr lang="en-US" sz="6000" dirty="0" smtClean="0">
                <a:solidFill>
                  <a:schemeClr val="bg1"/>
                </a:solidFill>
              </a:rPr>
              <a:t>HAVE FUN!</a:t>
            </a:r>
            <a:endParaRPr lang="en-US" sz="6000" dirty="0">
              <a:solidFill>
                <a:schemeClr val="bg1"/>
              </a:solidFill>
            </a:endParaRPr>
          </a:p>
        </p:txBody>
      </p:sp>
    </p:spTree>
    <p:extLst>
      <p:ext uri="{BB962C8B-B14F-4D97-AF65-F5344CB8AC3E}">
        <p14:creationId xmlns:p14="http://schemas.microsoft.com/office/powerpoint/2010/main" val="16835802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1 - CsAh4RR.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748162">
            <a:off x="4671397" y="2"/>
            <a:ext cx="4952062" cy="3714047"/>
          </a:xfrm>
          <a:prstGeom prst="rect">
            <a:avLst/>
          </a:prstGeom>
        </p:spPr>
      </p:pic>
      <p:pic>
        <p:nvPicPr>
          <p:cNvPr id="7" name="Picture 6" descr="IMG_1397.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17" y="0"/>
            <a:ext cx="3875473" cy="6858000"/>
          </a:xfrm>
          <a:prstGeom prst="rect">
            <a:avLst/>
          </a:prstGeom>
        </p:spPr>
      </p:pic>
      <p:pic>
        <p:nvPicPr>
          <p:cNvPr id="4" name="Picture 3" descr="IMG_1149.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874946">
            <a:off x="4063077" y="3162523"/>
            <a:ext cx="4941223" cy="3682777"/>
          </a:xfrm>
          <a:prstGeom prst="rect">
            <a:avLst/>
          </a:prstGeom>
        </p:spPr>
      </p:pic>
    </p:spTree>
    <p:extLst>
      <p:ext uri="{BB962C8B-B14F-4D97-AF65-F5344CB8AC3E}">
        <p14:creationId xmlns:p14="http://schemas.microsoft.com/office/powerpoint/2010/main" val="5635346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60820"/>
            <a:ext cx="9144000" cy="6017895"/>
          </a:xfrm>
          <a:prstGeom prst="rect">
            <a:avLst/>
          </a:prstGeom>
        </p:spPr>
      </p:pic>
      <p:sp>
        <p:nvSpPr>
          <p:cNvPr id="2" name="Title 1"/>
          <p:cNvSpPr>
            <a:spLocks noGrp="1"/>
          </p:cNvSpPr>
          <p:nvPr>
            <p:ph type="title"/>
          </p:nvPr>
        </p:nvSpPr>
        <p:spPr>
          <a:xfrm>
            <a:off x="381000" y="1"/>
            <a:ext cx="8381260" cy="860820"/>
          </a:xfrm>
        </p:spPr>
        <p:txBody>
          <a:bodyPr/>
          <a:lstStyle/>
          <a:p>
            <a:r>
              <a:rPr lang="en-US" dirty="0" smtClean="0"/>
              <a:t>QUESTIONS?</a:t>
            </a:r>
            <a:endParaRPr lang="en-US" dirty="0"/>
          </a:p>
        </p:txBody>
      </p:sp>
    </p:spTree>
    <p:extLst>
      <p:ext uri="{BB962C8B-B14F-4D97-AF65-F5344CB8AC3E}">
        <p14:creationId xmlns:p14="http://schemas.microsoft.com/office/powerpoint/2010/main" val="29894491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WHY WOULD YOU WANT TO DO THIS?</a:t>
            </a:r>
            <a:endParaRPr lang="en-US" dirty="0"/>
          </a:p>
        </p:txBody>
      </p:sp>
      <p:sp>
        <p:nvSpPr>
          <p:cNvPr id="3" name="Title 2"/>
          <p:cNvSpPr>
            <a:spLocks noGrp="1"/>
          </p:cNvSpPr>
          <p:nvPr>
            <p:ph type="title"/>
          </p:nvPr>
        </p:nvSpPr>
        <p:spPr/>
        <p:txBody>
          <a:bodyPr/>
          <a:lstStyle/>
          <a:p>
            <a:r>
              <a:rPr lang="en-US" dirty="0" smtClean="0"/>
              <a:t>Defining your competency program</a:t>
            </a:r>
            <a:endParaRPr lang="en-US" dirty="0"/>
          </a:p>
        </p:txBody>
      </p:sp>
    </p:spTree>
    <p:extLst>
      <p:ext uri="{BB962C8B-B14F-4D97-AF65-F5344CB8AC3E}">
        <p14:creationId xmlns:p14="http://schemas.microsoft.com/office/powerpoint/2010/main" val="3754824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lgn="ctr">
              <a:buNone/>
            </a:pPr>
            <a:r>
              <a:rPr lang="en-US" dirty="0" smtClean="0">
                <a:solidFill>
                  <a:srgbClr val="C66951"/>
                </a:solidFill>
              </a:rPr>
              <a:t>Penny Talbert</a:t>
            </a:r>
          </a:p>
          <a:p>
            <a:pPr marL="45720" indent="0" algn="ctr">
              <a:buNone/>
            </a:pPr>
            <a:r>
              <a:rPr lang="en-US" dirty="0" err="1" smtClean="0"/>
              <a:t>www.pennytalbert.com</a:t>
            </a:r>
            <a:endParaRPr lang="en-US" dirty="0" smtClean="0"/>
          </a:p>
          <a:p>
            <a:pPr marL="45720" indent="0" algn="ctr">
              <a:buNone/>
            </a:pPr>
            <a:r>
              <a:rPr lang="en-US" dirty="0" err="1" smtClean="0">
                <a:hlinkClick r:id="rId2"/>
              </a:rPr>
              <a:t>ptalbert@ephratapubliclibrary.org</a:t>
            </a:r>
            <a:endParaRPr lang="en-US" dirty="0" smtClean="0"/>
          </a:p>
          <a:p>
            <a:pPr marL="45720" indent="0" algn="ctr">
              <a:buNone/>
            </a:pPr>
            <a:endParaRPr lang="en-US" dirty="0"/>
          </a:p>
          <a:p>
            <a:pPr marL="45720" indent="0" algn="ctr">
              <a:buNone/>
            </a:pPr>
            <a:r>
              <a:rPr lang="en-US" dirty="0" smtClean="0">
                <a:solidFill>
                  <a:srgbClr val="C66951"/>
                </a:solidFill>
              </a:rPr>
              <a:t>Competency Link</a:t>
            </a:r>
          </a:p>
          <a:p>
            <a:pPr marL="45720" indent="0" algn="ctr">
              <a:buNone/>
            </a:pPr>
            <a:r>
              <a:rPr lang="en-US" dirty="0" smtClean="0">
                <a:hlinkClick r:id="rId3"/>
              </a:rPr>
              <a:t>http://ephratapubliclibrary.libguides.com/competencies</a:t>
            </a:r>
            <a:endParaRPr lang="en-US" dirty="0" smtClean="0"/>
          </a:p>
          <a:p>
            <a:pPr marL="45720" indent="0" algn="ctr">
              <a:buNone/>
            </a:pPr>
            <a:endParaRPr lang="en-US" dirty="0"/>
          </a:p>
          <a:p>
            <a:pPr marL="45720" indent="0" algn="ctr">
              <a:buNone/>
            </a:pPr>
            <a:r>
              <a:rPr lang="en-US" dirty="0" smtClean="0"/>
              <a:t>Ephrata Public Library</a:t>
            </a:r>
          </a:p>
          <a:p>
            <a:pPr marL="45720" indent="0" algn="ctr">
              <a:buNone/>
            </a:pPr>
            <a:r>
              <a:rPr lang="en-US" dirty="0" err="1" smtClean="0"/>
              <a:t>www.ephratapubliclibrary.org</a:t>
            </a:r>
            <a:endParaRPr lang="en-US" dirty="0"/>
          </a:p>
        </p:txBody>
      </p:sp>
      <p:sp>
        <p:nvSpPr>
          <p:cNvPr id="3" name="Title 2"/>
          <p:cNvSpPr>
            <a:spLocks noGrp="1"/>
          </p:cNvSpPr>
          <p:nvPr>
            <p:ph type="title"/>
          </p:nvPr>
        </p:nvSpPr>
        <p:spPr/>
        <p:txBody>
          <a:bodyPr/>
          <a:lstStyle/>
          <a:p>
            <a:r>
              <a:rPr lang="en-US" dirty="0" smtClean="0"/>
              <a:t>KEEP IN TOUCH!</a:t>
            </a:r>
            <a:endParaRPr lang="en-US" dirty="0"/>
          </a:p>
        </p:txBody>
      </p:sp>
    </p:spTree>
    <p:extLst>
      <p:ext uri="{BB962C8B-B14F-4D97-AF65-F5344CB8AC3E}">
        <p14:creationId xmlns:p14="http://schemas.microsoft.com/office/powerpoint/2010/main" val="38426437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Transliterate Environments Transform!</a:t>
            </a:r>
            <a:endParaRPr lang="en-US" dirty="0"/>
          </a:p>
        </p:txBody>
      </p:sp>
      <p:sp>
        <p:nvSpPr>
          <p:cNvPr id="3" name="TextBox 2"/>
          <p:cNvSpPr txBox="1"/>
          <p:nvPr/>
        </p:nvSpPr>
        <p:spPr>
          <a:xfrm>
            <a:off x="471714" y="1886857"/>
            <a:ext cx="8140096" cy="4708982"/>
          </a:xfrm>
          <a:prstGeom prst="rect">
            <a:avLst/>
          </a:prstGeom>
          <a:noFill/>
        </p:spPr>
        <p:txBody>
          <a:bodyPr wrap="square" rtlCol="0">
            <a:spAutoFit/>
          </a:bodyPr>
          <a:lstStyle/>
          <a:p>
            <a:pPr>
              <a:lnSpc>
                <a:spcPct val="120000"/>
              </a:lnSpc>
            </a:pPr>
            <a:r>
              <a:rPr lang="en-US" sz="3200" dirty="0" err="1"/>
              <a:t>Transliteracy</a:t>
            </a:r>
            <a:r>
              <a:rPr lang="en-US" sz="3200" dirty="0"/>
              <a:t> is the ability to read, write and interact across a range of platforms, tools and media from signing and </a:t>
            </a:r>
            <a:r>
              <a:rPr lang="en-US" sz="3200" dirty="0" err="1"/>
              <a:t>orality</a:t>
            </a:r>
            <a:r>
              <a:rPr lang="en-US" sz="3200" dirty="0"/>
              <a:t> through handwriting, print, TV, radio and film, to digital social networks.”</a:t>
            </a:r>
          </a:p>
          <a:p>
            <a:endParaRPr lang="en-US" dirty="0"/>
          </a:p>
          <a:p>
            <a:endParaRPr lang="en-US" dirty="0"/>
          </a:p>
          <a:p>
            <a:endParaRPr lang="en-US" dirty="0"/>
          </a:p>
          <a:p>
            <a:endParaRPr lang="en-US" dirty="0"/>
          </a:p>
          <a:p>
            <a:r>
              <a:rPr lang="en-US" sz="900" i="1" dirty="0"/>
              <a:t>Thomas, S. with Joseph, C., </a:t>
            </a:r>
            <a:r>
              <a:rPr lang="en-US" sz="900" i="1" dirty="0" err="1"/>
              <a:t>Laccetti</a:t>
            </a:r>
            <a:r>
              <a:rPr lang="en-US" sz="900" i="1" dirty="0"/>
              <a:t>, J., Mason, B., Mills, S., </a:t>
            </a:r>
            <a:r>
              <a:rPr lang="en-US" sz="900" i="1" dirty="0" err="1"/>
              <a:t>Perril</a:t>
            </a:r>
            <a:r>
              <a:rPr lang="en-US" sz="900" i="1" dirty="0"/>
              <a:t>, S., and </a:t>
            </a:r>
            <a:r>
              <a:rPr lang="en-US" sz="900" i="1" dirty="0" err="1"/>
              <a:t>Pullinger</a:t>
            </a:r>
            <a:r>
              <a:rPr lang="en-US" sz="900" i="1" dirty="0"/>
              <a:t>, K. </a:t>
            </a:r>
            <a:r>
              <a:rPr lang="en-US" sz="900" i="1" dirty="0" err="1"/>
              <a:t>Transliteracy</a:t>
            </a:r>
            <a:r>
              <a:rPr lang="en-US" sz="900" i="1" dirty="0"/>
              <a:t>: Crossing divides, First Monday, Volume 12 Number 12 – 3 December 2007</a:t>
            </a:r>
          </a:p>
          <a:p>
            <a:endParaRPr lang="en-US" dirty="0"/>
          </a:p>
        </p:txBody>
      </p:sp>
    </p:spTree>
    <p:extLst>
      <p:ext uri="{BB962C8B-B14F-4D97-AF65-F5344CB8AC3E}">
        <p14:creationId xmlns:p14="http://schemas.microsoft.com/office/powerpoint/2010/main" val="32396164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957"/>
            <a:ext cx="10598575" cy="7065716"/>
          </a:xfrm>
          <a:prstGeom prst="rect">
            <a:avLst/>
          </a:prstGeom>
        </p:spPr>
      </p:pic>
      <p:sp>
        <p:nvSpPr>
          <p:cNvPr id="3" name="TextBox 2"/>
          <p:cNvSpPr txBox="1"/>
          <p:nvPr/>
        </p:nvSpPr>
        <p:spPr>
          <a:xfrm>
            <a:off x="506595" y="203075"/>
            <a:ext cx="8637405" cy="3139321"/>
          </a:xfrm>
          <a:prstGeom prst="rect">
            <a:avLst/>
          </a:prstGeom>
          <a:noFill/>
        </p:spPr>
        <p:txBody>
          <a:bodyPr wrap="square" rtlCol="0">
            <a:spAutoFit/>
          </a:bodyPr>
          <a:lstStyle/>
          <a:p>
            <a:pPr algn="r"/>
            <a:r>
              <a:rPr lang="en-US" sz="66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rial Black"/>
                <a:cs typeface="Arial Black"/>
              </a:rPr>
              <a:t>“We have an amazing opportunity!”</a:t>
            </a:r>
            <a:endParaRPr lang="en-US" sz="6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rial Black"/>
              <a:cs typeface="Arial Black"/>
            </a:endParaRPr>
          </a:p>
        </p:txBody>
      </p:sp>
    </p:spTree>
    <p:extLst>
      <p:ext uri="{BB962C8B-B14F-4D97-AF65-F5344CB8AC3E}">
        <p14:creationId xmlns:p14="http://schemas.microsoft.com/office/powerpoint/2010/main" val="2378144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8910"/>
            <a:ext cx="8407893" cy="5139089"/>
          </a:xfrm>
        </p:spPr>
        <p:txBody>
          <a:bodyPr/>
          <a:lstStyle/>
          <a:p>
            <a:r>
              <a:rPr lang="en-US" sz="2400" dirty="0" smtClean="0"/>
              <a:t>Surveys (anonymous, please!)</a:t>
            </a:r>
          </a:p>
          <a:p>
            <a:pPr lvl="1"/>
            <a:r>
              <a:rPr lang="en-US" dirty="0" smtClean="0"/>
              <a:t>Examples:</a:t>
            </a:r>
          </a:p>
          <a:p>
            <a:pPr lvl="2"/>
            <a:r>
              <a:rPr lang="en-US" sz="1800" i="1" dirty="0" smtClean="0"/>
              <a:t>Which program is needed to open a .</a:t>
            </a:r>
            <a:r>
              <a:rPr lang="en-US" sz="1800" i="1" dirty="0" err="1" smtClean="0"/>
              <a:t>pdf</a:t>
            </a:r>
            <a:r>
              <a:rPr lang="en-US" sz="1800" i="1" dirty="0" smtClean="0"/>
              <a:t> file?</a:t>
            </a:r>
          </a:p>
          <a:p>
            <a:pPr lvl="2"/>
            <a:r>
              <a:rPr lang="en-US" sz="1800" i="1" dirty="0" smtClean="0"/>
              <a:t>What is the difference between the internet and the world wide web?</a:t>
            </a:r>
          </a:p>
          <a:p>
            <a:pPr lvl="2"/>
            <a:r>
              <a:rPr lang="en-US" sz="1800" i="1" dirty="0" smtClean="0"/>
              <a:t>List 3 search engines.</a:t>
            </a:r>
          </a:p>
          <a:p>
            <a:pPr lvl="2"/>
            <a:r>
              <a:rPr lang="en-US" sz="1800" i="1" dirty="0" smtClean="0"/>
              <a:t>What is the default time limit for patron computer use?</a:t>
            </a:r>
          </a:p>
          <a:p>
            <a:pPr lvl="2"/>
            <a:r>
              <a:rPr lang="en-US" sz="1800" i="1" dirty="0" smtClean="0"/>
              <a:t>What is the name of the </a:t>
            </a:r>
          </a:p>
          <a:p>
            <a:pPr marL="640080" lvl="2" indent="0">
              <a:buNone/>
            </a:pPr>
            <a:r>
              <a:rPr lang="en-US" sz="1800" i="1" dirty="0"/>
              <a:t> </a:t>
            </a:r>
            <a:r>
              <a:rPr lang="en-US" sz="1800" i="1" dirty="0" smtClean="0"/>
              <a:t>  library’s public wireless </a:t>
            </a:r>
          </a:p>
          <a:p>
            <a:pPr marL="640080" lvl="2" indent="0">
              <a:buNone/>
            </a:pPr>
            <a:r>
              <a:rPr lang="en-US" sz="1800" i="1" dirty="0"/>
              <a:t> </a:t>
            </a:r>
            <a:r>
              <a:rPr lang="en-US" sz="1800" i="1" dirty="0" smtClean="0"/>
              <a:t>  network?</a:t>
            </a:r>
          </a:p>
          <a:p>
            <a:pPr lvl="2"/>
            <a:r>
              <a:rPr lang="en-US" sz="1800" i="1" dirty="0" smtClean="0"/>
              <a:t>List 2 common web browsers.</a:t>
            </a:r>
          </a:p>
          <a:p>
            <a:r>
              <a:rPr lang="en-US" sz="2400" dirty="0" smtClean="0"/>
              <a:t>Observe as a patron</a:t>
            </a:r>
          </a:p>
          <a:p>
            <a:r>
              <a:rPr lang="en-US" sz="2400" dirty="0" smtClean="0"/>
              <a:t>Secret Shop</a:t>
            </a:r>
          </a:p>
        </p:txBody>
      </p:sp>
      <p:sp>
        <p:nvSpPr>
          <p:cNvPr id="3" name="Title 2"/>
          <p:cNvSpPr>
            <a:spLocks noGrp="1"/>
          </p:cNvSpPr>
          <p:nvPr>
            <p:ph type="title"/>
          </p:nvPr>
        </p:nvSpPr>
        <p:spPr/>
        <p:txBody>
          <a:bodyPr/>
          <a:lstStyle/>
          <a:p>
            <a:r>
              <a:rPr lang="en-US" dirty="0" smtClean="0"/>
              <a:t>How Do you know </a:t>
            </a:r>
            <a:br>
              <a:rPr lang="en-US" dirty="0" smtClean="0"/>
            </a:br>
            <a:r>
              <a:rPr lang="en-US" dirty="0" smtClean="0"/>
              <a:t>if you need competencies?</a:t>
            </a:r>
            <a:endParaRPr lang="en-US" dirty="0"/>
          </a:p>
        </p:txBody>
      </p:sp>
    </p:spTree>
    <p:extLst>
      <p:ext uri="{BB962C8B-B14F-4D97-AF65-F5344CB8AC3E}">
        <p14:creationId xmlns:p14="http://schemas.microsoft.com/office/powerpoint/2010/main" val="3518032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Your library’s website</a:t>
            </a:r>
          </a:p>
          <a:p>
            <a:r>
              <a:rPr lang="en-US" dirty="0" smtClean="0"/>
              <a:t>Your library’s social media accounts</a:t>
            </a:r>
          </a:p>
          <a:p>
            <a:r>
              <a:rPr lang="en-US" dirty="0" smtClean="0"/>
              <a:t>Your library’s OPAC</a:t>
            </a:r>
          </a:p>
          <a:p>
            <a:r>
              <a:rPr lang="en-US" dirty="0" smtClean="0"/>
              <a:t>Your library’s ILS</a:t>
            </a:r>
          </a:p>
          <a:p>
            <a:r>
              <a:rPr lang="en-US" dirty="0" smtClean="0"/>
              <a:t>All databases available to patrons (include System, District &amp; State) and how to use them</a:t>
            </a:r>
          </a:p>
          <a:p>
            <a:r>
              <a:rPr lang="en-US" dirty="0" smtClean="0"/>
              <a:t>All extra services available to patrons</a:t>
            </a:r>
          </a:p>
          <a:p>
            <a:r>
              <a:rPr lang="en-US" dirty="0" smtClean="0"/>
              <a:t>All devices loaned out </a:t>
            </a:r>
          </a:p>
          <a:p>
            <a:r>
              <a:rPr lang="en-US" dirty="0" smtClean="0"/>
              <a:t>All platforms of devices which can access services</a:t>
            </a:r>
          </a:p>
          <a:p>
            <a:r>
              <a:rPr lang="en-US" dirty="0" smtClean="0"/>
              <a:t>All programs on the public PCs</a:t>
            </a:r>
          </a:p>
          <a:p>
            <a:r>
              <a:rPr lang="en-US" dirty="0" smtClean="0"/>
              <a:t>All programs on the staff PCs</a:t>
            </a:r>
          </a:p>
          <a:p>
            <a:r>
              <a:rPr lang="en-US" dirty="0" smtClean="0"/>
              <a:t>And on and on and on…</a:t>
            </a:r>
          </a:p>
        </p:txBody>
      </p:sp>
      <p:sp>
        <p:nvSpPr>
          <p:cNvPr id="3" name="Title 2"/>
          <p:cNvSpPr>
            <a:spLocks noGrp="1"/>
          </p:cNvSpPr>
          <p:nvPr>
            <p:ph type="title"/>
          </p:nvPr>
        </p:nvSpPr>
        <p:spPr/>
        <p:txBody>
          <a:bodyPr/>
          <a:lstStyle/>
          <a:p>
            <a:r>
              <a:rPr lang="en-US" dirty="0" smtClean="0"/>
              <a:t>CONSIDER…</a:t>
            </a:r>
            <a:endParaRPr lang="en-US" dirty="0"/>
          </a:p>
        </p:txBody>
      </p:sp>
    </p:spTree>
    <p:extLst>
      <p:ext uri="{BB962C8B-B14F-4D97-AF65-F5344CB8AC3E}">
        <p14:creationId xmlns:p14="http://schemas.microsoft.com/office/powerpoint/2010/main" val="1477413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Stakeholder Buy-In</a:t>
            </a:r>
            <a:endParaRPr lang="en-US" dirty="0"/>
          </a:p>
        </p:txBody>
      </p:sp>
      <p:sp>
        <p:nvSpPr>
          <p:cNvPr id="3" name="TextBox 2"/>
          <p:cNvSpPr txBox="1"/>
          <p:nvPr/>
        </p:nvSpPr>
        <p:spPr>
          <a:xfrm>
            <a:off x="435429" y="1790102"/>
            <a:ext cx="8224761" cy="4204228"/>
          </a:xfrm>
          <a:prstGeom prst="rect">
            <a:avLst/>
          </a:prstGeom>
          <a:noFill/>
        </p:spPr>
        <p:txBody>
          <a:bodyPr wrap="square" numCol="1" rtlCol="0">
            <a:spAutoFit/>
          </a:bodyPr>
          <a:lstStyle/>
          <a:p>
            <a:pPr marL="285750" indent="-285750">
              <a:lnSpc>
                <a:spcPct val="140000"/>
              </a:lnSpc>
              <a:buFont typeface="Arial"/>
              <a:buChar char="•"/>
            </a:pPr>
            <a:r>
              <a:rPr lang="en-US" sz="2400" dirty="0" smtClean="0"/>
              <a:t>Board of Directors</a:t>
            </a:r>
          </a:p>
          <a:p>
            <a:pPr marL="285750" indent="-285750">
              <a:lnSpc>
                <a:spcPct val="140000"/>
              </a:lnSpc>
              <a:buFont typeface="Arial"/>
              <a:buChar char="•"/>
            </a:pPr>
            <a:r>
              <a:rPr lang="en-US" sz="2400" dirty="0" smtClean="0"/>
              <a:t>Friends of the Library</a:t>
            </a:r>
          </a:p>
          <a:p>
            <a:pPr marL="285750" indent="-285750">
              <a:lnSpc>
                <a:spcPct val="140000"/>
              </a:lnSpc>
              <a:buFont typeface="Arial"/>
              <a:buChar char="•"/>
            </a:pPr>
            <a:r>
              <a:rPr lang="en-US" sz="2400" dirty="0" smtClean="0"/>
              <a:t>Staff</a:t>
            </a:r>
          </a:p>
          <a:p>
            <a:pPr marL="285750" indent="-285750">
              <a:lnSpc>
                <a:spcPct val="140000"/>
              </a:lnSpc>
              <a:buFont typeface="Arial"/>
              <a:buChar char="•"/>
            </a:pPr>
            <a:r>
              <a:rPr lang="en-US" sz="2400" dirty="0" smtClean="0"/>
              <a:t>Volunteers</a:t>
            </a:r>
          </a:p>
          <a:p>
            <a:pPr marL="285750" indent="-285750">
              <a:lnSpc>
                <a:spcPct val="140000"/>
              </a:lnSpc>
              <a:buFont typeface="Arial"/>
              <a:buChar char="•"/>
            </a:pPr>
            <a:r>
              <a:rPr lang="en-US" sz="2400" dirty="0" smtClean="0"/>
              <a:t>Donors</a:t>
            </a:r>
          </a:p>
          <a:p>
            <a:pPr marL="285750" indent="-285750">
              <a:lnSpc>
                <a:spcPct val="140000"/>
              </a:lnSpc>
              <a:buFont typeface="Arial"/>
              <a:buChar char="•"/>
            </a:pPr>
            <a:r>
              <a:rPr lang="en-US" sz="2400" dirty="0" smtClean="0"/>
              <a:t>Government Officials</a:t>
            </a:r>
          </a:p>
          <a:p>
            <a:pPr marL="285750" indent="-285750">
              <a:lnSpc>
                <a:spcPct val="140000"/>
              </a:lnSpc>
              <a:buFont typeface="Arial"/>
              <a:buChar char="•"/>
            </a:pPr>
            <a:r>
              <a:rPr lang="en-US" sz="2400" dirty="0" smtClean="0"/>
              <a:t>Patrons</a:t>
            </a:r>
          </a:p>
          <a:p>
            <a:pPr marL="285750" indent="-285750">
              <a:lnSpc>
                <a:spcPct val="140000"/>
              </a:lnSpc>
              <a:buFont typeface="Arial"/>
              <a:buChar char="•"/>
            </a:pPr>
            <a:r>
              <a:rPr lang="en-US" sz="2400" dirty="0" smtClean="0"/>
              <a:t>Community Members</a:t>
            </a:r>
          </a:p>
        </p:txBody>
      </p:sp>
      <p:pic>
        <p:nvPicPr>
          <p:cNvPr id="6" name="Picture 5" descr="pres0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17260" y="1410241"/>
            <a:ext cx="4445000" cy="50419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027706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5400" dirty="0" smtClean="0"/>
              <a:t>LEARN OR LEAVE?</a:t>
            </a:r>
            <a:endParaRPr lang="en-US" sz="5400" dirty="0"/>
          </a:p>
        </p:txBody>
      </p:sp>
      <p:sp>
        <p:nvSpPr>
          <p:cNvPr id="4" name="TextBox 3"/>
          <p:cNvSpPr txBox="1"/>
          <p:nvPr/>
        </p:nvSpPr>
        <p:spPr>
          <a:xfrm>
            <a:off x="476282" y="5360627"/>
            <a:ext cx="8285978" cy="1107996"/>
          </a:xfrm>
          <a:prstGeom prst="rect">
            <a:avLst/>
          </a:prstGeom>
          <a:noFill/>
        </p:spPr>
        <p:txBody>
          <a:bodyPr wrap="square" rtlCol="0">
            <a:spAutoFit/>
          </a:bodyPr>
          <a:lstStyle/>
          <a:p>
            <a:pPr algn="ctr"/>
            <a:r>
              <a:rPr lang="en-US" sz="6600" dirty="0" smtClean="0"/>
              <a:t>IS IT FAIR?</a:t>
            </a:r>
            <a:endParaRPr lang="en-US" sz="6600" dirty="0"/>
          </a:p>
        </p:txBody>
      </p:sp>
      <p:pic>
        <p:nvPicPr>
          <p:cNvPr id="8" name="Content Placeholder 7"/>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490" b="-2519"/>
          <a:stretch/>
        </p:blipFill>
        <p:spPr>
          <a:xfrm>
            <a:off x="381000" y="1663700"/>
            <a:ext cx="8381260" cy="3634811"/>
          </a:xfrm>
        </p:spPr>
      </p:pic>
    </p:spTree>
    <p:extLst>
      <p:ext uri="{BB962C8B-B14F-4D97-AF65-F5344CB8AC3E}">
        <p14:creationId xmlns:p14="http://schemas.microsoft.com/office/powerpoint/2010/main" val="25444931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Custom 3">
      <a:dk1>
        <a:srgbClr val="408000"/>
      </a:dk1>
      <a:lt1>
        <a:sysClr val="window" lastClr="FFFFFF"/>
      </a:lt1>
      <a:dk2>
        <a:srgbClr val="1F497D"/>
      </a:dk2>
      <a:lt2>
        <a:srgbClr val="EEECE1"/>
      </a:lt2>
      <a:accent1>
        <a:srgbClr val="408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Grid.thmx</Template>
  <TotalTime>4261</TotalTime>
  <Words>813</Words>
  <Application>Microsoft Office PowerPoint</Application>
  <PresentationFormat>On-screen Show (4:3)</PresentationFormat>
  <Paragraphs>199</Paragraphs>
  <Slides>30</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Arial Black</vt:lpstr>
      <vt:lpstr>Avenir Next Condensed Regular</vt:lpstr>
      <vt:lpstr>Calibri</vt:lpstr>
      <vt:lpstr>Franklin Gothic Medium</vt:lpstr>
      <vt:lpstr>Wingdings</vt:lpstr>
      <vt:lpstr>Wingdings 2</vt:lpstr>
      <vt:lpstr>Grid</vt:lpstr>
      <vt:lpstr>Implementing  Core Competencies  for Your  Library Staff     Penny L. Talbert Executive Director Ephrata Public Library Ephrata, PA</vt:lpstr>
      <vt:lpstr>PowerPoint Presentation</vt:lpstr>
      <vt:lpstr>Defining your competency program</vt:lpstr>
      <vt:lpstr>Transliterate Environments Transform!</vt:lpstr>
      <vt:lpstr>PowerPoint Presentation</vt:lpstr>
      <vt:lpstr>How Do you know  if you need competencies?</vt:lpstr>
      <vt:lpstr>CONSIDER…</vt:lpstr>
      <vt:lpstr>Stakeholder Buy-In</vt:lpstr>
      <vt:lpstr>LEARN OR LEAVE?</vt:lpstr>
      <vt:lpstr>Building your program: quick tips</vt:lpstr>
      <vt:lpstr>GET READY</vt:lpstr>
      <vt:lpstr>PowerPoint Presentation</vt:lpstr>
      <vt:lpstr>GET READY</vt:lpstr>
      <vt:lpstr>GET READY</vt:lpstr>
      <vt:lpstr>GET READY</vt:lpstr>
      <vt:lpstr>Your delivery method should:</vt:lpstr>
      <vt:lpstr>EXPLORING Delivery</vt:lpstr>
      <vt:lpstr>Get competent!</vt:lpstr>
      <vt:lpstr>TIMELINE YEAR 1</vt:lpstr>
      <vt:lpstr>TIMELINE YEAR 1</vt:lpstr>
      <vt:lpstr>ChangE Your Culture</vt:lpstr>
      <vt:lpstr>CHANGE YOUR CULTURE</vt:lpstr>
      <vt:lpstr>PowerPoint Presentation</vt:lpstr>
      <vt:lpstr>Starting your competency list</vt:lpstr>
      <vt:lpstr>PowerPoint Presentation</vt:lpstr>
      <vt:lpstr>PowerPoint Presentation</vt:lpstr>
      <vt:lpstr>PowerPoint Presentation</vt:lpstr>
      <vt:lpstr>PowerPoint Presentation</vt:lpstr>
      <vt:lpstr>QUESTIONS?</vt:lpstr>
      <vt:lpstr>KEEP IN TOUCH!</vt:lpstr>
    </vt:vector>
  </TitlesOfParts>
  <Company>Ephrata Public Library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Staff Competencies That Work!</dc:title>
  <dc:creator>Penny Talbert</dc:creator>
  <cp:lastModifiedBy>Jamie</cp:lastModifiedBy>
  <cp:revision>79</cp:revision>
  <dcterms:created xsi:type="dcterms:W3CDTF">2014-02-14T21:18:06Z</dcterms:created>
  <dcterms:modified xsi:type="dcterms:W3CDTF">2017-01-20T15:17:43Z</dcterms:modified>
</cp:coreProperties>
</file>