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381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381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E2E2E2"/>
          </a:solidFill>
        </a:fill>
      </a:tcStyle>
    </a:wholeTbl>
    <a:band2H>
      <a:tcTxStyle/>
      <a:tcStyle>
        <a:tcBdr/>
        <a:fill>
          <a:solidFill>
            <a:srgbClr val="F1F1F1"/>
          </a:solidFill>
        </a:fill>
      </a:tcStyle>
    </a:band2H>
    <a:firstCol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381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381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CCCCDA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381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381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000000"/>
          </a:solidFill>
        </a:fill>
      </a:tcStyle>
    </a:band2H>
    <a:firstCol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381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381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36195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7802879" y="9040141"/>
            <a:ext cx="3034454" cy="520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xfrm>
            <a:off x="1270000" y="239711"/>
            <a:ext cx="10464800" cy="2465390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lnSpc>
                <a:spcPct val="100000"/>
              </a:lnSpc>
              <a:defRPr sz="8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87" name="Shape 87"/>
          <p:cNvSpPr>
            <a:spLocks noGrp="1"/>
          </p:cNvSpPr>
          <p:nvPr>
            <p:ph type="body" sz="quarter" idx="1"/>
          </p:nvPr>
        </p:nvSpPr>
        <p:spPr>
          <a:xfrm>
            <a:off x="7772400" y="2705100"/>
            <a:ext cx="3962400" cy="5840413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709612" indent="-493712">
              <a:lnSpc>
                <a:spcPct val="100000"/>
              </a:lnSpc>
              <a:spcBef>
                <a:spcPts val="3800"/>
              </a:spcBef>
              <a:buClr>
                <a:srgbClr val="FFFFFF"/>
              </a:buClr>
              <a:buSzPct val="171000"/>
              <a:buFont typeface="Gill Sans"/>
              <a:buChar char="•"/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538110" indent="-877710">
              <a:lnSpc>
                <a:spcPct val="100000"/>
              </a:lnSpc>
              <a:spcBef>
                <a:spcPts val="3800"/>
              </a:spcBef>
              <a:buClr>
                <a:srgbClr val="FFFFFF"/>
              </a:buClr>
              <a:buSzPct val="171000"/>
              <a:buFont typeface="Gill Sans"/>
              <a:buChar char="•"/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982610" indent="-877710">
              <a:lnSpc>
                <a:spcPct val="100000"/>
              </a:lnSpc>
              <a:spcBef>
                <a:spcPts val="3800"/>
              </a:spcBef>
              <a:buClr>
                <a:srgbClr val="FFFFFF"/>
              </a:buClr>
              <a:buSzPct val="171000"/>
              <a:buFont typeface="Gill Sans"/>
              <a:buChar char="•"/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427110" indent="-877710">
              <a:lnSpc>
                <a:spcPct val="100000"/>
              </a:lnSpc>
              <a:spcBef>
                <a:spcPts val="3800"/>
              </a:spcBef>
              <a:buClr>
                <a:srgbClr val="FFFFFF"/>
              </a:buClr>
              <a:buSzPct val="171000"/>
              <a:buFont typeface="Gill Sans"/>
              <a:buChar char="•"/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871610" indent="-877710">
              <a:lnSpc>
                <a:spcPct val="100000"/>
              </a:lnSpc>
              <a:spcBef>
                <a:spcPts val="3800"/>
              </a:spcBef>
              <a:buClr>
                <a:srgbClr val="FFFFFF"/>
              </a:buClr>
              <a:buSzPct val="171000"/>
              <a:buFont typeface="Gill Sans"/>
              <a:buChar char="•"/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xfrm>
            <a:off x="7802879" y="9040141"/>
            <a:ext cx="3034454" cy="520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body" sz="half" idx="1"/>
          </p:nvPr>
        </p:nvSpPr>
        <p:spPr>
          <a:xfrm>
            <a:off x="1270000" y="2705100"/>
            <a:ext cx="5041900" cy="5840413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709612" indent="-493712">
              <a:lnSpc>
                <a:spcPct val="100000"/>
              </a:lnSpc>
              <a:spcBef>
                <a:spcPts val="3800"/>
              </a:spcBef>
              <a:buClr>
                <a:srgbClr val="FFFFFF"/>
              </a:buClr>
              <a:buSzPct val="171000"/>
              <a:buFont typeface="Gill Sans"/>
              <a:buChar char="•"/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538110" indent="-877710">
              <a:lnSpc>
                <a:spcPct val="100000"/>
              </a:lnSpc>
              <a:spcBef>
                <a:spcPts val="3800"/>
              </a:spcBef>
              <a:buClr>
                <a:srgbClr val="FFFFFF"/>
              </a:buClr>
              <a:buSzPct val="171000"/>
              <a:buFont typeface="Gill Sans"/>
              <a:buChar char="•"/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982610" indent="-877710">
              <a:lnSpc>
                <a:spcPct val="100000"/>
              </a:lnSpc>
              <a:spcBef>
                <a:spcPts val="3800"/>
              </a:spcBef>
              <a:buClr>
                <a:srgbClr val="FFFFFF"/>
              </a:buClr>
              <a:buSzPct val="171000"/>
              <a:buFont typeface="Gill Sans"/>
              <a:buChar char="•"/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427110" indent="-877710">
              <a:lnSpc>
                <a:spcPct val="100000"/>
              </a:lnSpc>
              <a:spcBef>
                <a:spcPts val="3800"/>
              </a:spcBef>
              <a:buClr>
                <a:srgbClr val="FFFFFF"/>
              </a:buClr>
              <a:buSzPct val="171000"/>
              <a:buFont typeface="Gill Sans"/>
              <a:buChar char="•"/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871610" indent="-877710">
              <a:lnSpc>
                <a:spcPct val="100000"/>
              </a:lnSpc>
              <a:spcBef>
                <a:spcPts val="3800"/>
              </a:spcBef>
              <a:buClr>
                <a:srgbClr val="FFFFFF"/>
              </a:buClr>
              <a:buSzPct val="171000"/>
              <a:buFont typeface="Gill Sans"/>
              <a:buChar char="•"/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xfrm>
            <a:off x="1270000" y="239711"/>
            <a:ext cx="10464800" cy="2465390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lnSpc>
                <a:spcPct val="100000"/>
              </a:lnSpc>
              <a:defRPr sz="8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xfrm>
            <a:off x="7802879" y="9040141"/>
            <a:ext cx="3034454" cy="520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lnSpc>
                <a:spcPct val="100000"/>
              </a:lnSpc>
              <a:defRPr sz="8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xfrm>
            <a:off x="7802879" y="9040141"/>
            <a:ext cx="3034454" cy="520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lnSpc>
                <a:spcPct val="100000"/>
              </a:lnSpc>
              <a:defRPr sz="8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xfrm>
            <a:off x="7802879" y="9040141"/>
            <a:ext cx="3034454" cy="520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xfrm>
            <a:off x="7802879" y="9040141"/>
            <a:ext cx="3034454" cy="520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body" sz="half" idx="1"/>
          </p:nvPr>
        </p:nvSpPr>
        <p:spPr>
          <a:xfrm>
            <a:off x="635000" y="4902200"/>
            <a:ext cx="5867400" cy="4851400"/>
          </a:xfrm>
          <a:prstGeom prst="rect">
            <a:avLst/>
          </a:prstGeom>
        </p:spPr>
        <p:txBody>
          <a:bodyPr lIns="50800" tIns="50800" rIns="50800" bIns="50800"/>
          <a:lstStyle>
            <a:lvl1pPr marL="342900" indent="-3429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429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3429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3429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3429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635000" y="0"/>
            <a:ext cx="5867400" cy="4826000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lnSpc>
                <a:spcPct val="100000"/>
              </a:lnSpc>
              <a:defRPr sz="7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7802879" y="9040141"/>
            <a:ext cx="3034454" cy="520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body" sz="half" idx="1"/>
          </p:nvPr>
        </p:nvSpPr>
        <p:spPr>
          <a:xfrm>
            <a:off x="635000" y="4902200"/>
            <a:ext cx="5867400" cy="4851400"/>
          </a:xfrm>
          <a:prstGeom prst="rect">
            <a:avLst/>
          </a:prstGeom>
        </p:spPr>
        <p:txBody>
          <a:bodyPr lIns="50800" tIns="50800" rIns="50800" bIns="50800"/>
          <a:lstStyle>
            <a:lvl1pPr marL="342900" indent="-3429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429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3429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3429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3429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635000" y="0"/>
            <a:ext cx="5867400" cy="4826000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lnSpc>
                <a:spcPct val="100000"/>
              </a:lnSpc>
              <a:defRPr sz="7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7802879" y="9040141"/>
            <a:ext cx="3034454" cy="520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2946400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lnSpc>
                <a:spcPct val="100000"/>
              </a:lnSpc>
              <a:defRPr sz="8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xfrm>
            <a:off x="7802879" y="9040141"/>
            <a:ext cx="3034454" cy="520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787400" indent="-571500">
              <a:lnSpc>
                <a:spcPct val="100000"/>
              </a:lnSpc>
              <a:spcBef>
                <a:spcPts val="4800"/>
              </a:spcBef>
              <a:buClr>
                <a:srgbClr val="FFFFFF"/>
              </a:buClr>
              <a:buSzPct val="171000"/>
              <a:buFont typeface="Gill Sans"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993900" indent="-1333500">
              <a:lnSpc>
                <a:spcPct val="100000"/>
              </a:lnSpc>
              <a:spcBef>
                <a:spcPts val="4800"/>
              </a:spcBef>
              <a:buClr>
                <a:srgbClr val="FFFFFF"/>
              </a:buClr>
              <a:buSzPct val="171000"/>
              <a:buFont typeface="Gill Sans"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2438400" indent="-1333500">
              <a:lnSpc>
                <a:spcPct val="100000"/>
              </a:lnSpc>
              <a:spcBef>
                <a:spcPts val="4800"/>
              </a:spcBef>
              <a:buClr>
                <a:srgbClr val="FFFFFF"/>
              </a:buClr>
              <a:buSzPct val="171000"/>
              <a:buFont typeface="Gill Sans"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882900" indent="-1333500">
              <a:lnSpc>
                <a:spcPct val="100000"/>
              </a:lnSpc>
              <a:spcBef>
                <a:spcPts val="4800"/>
              </a:spcBef>
              <a:buClr>
                <a:srgbClr val="FFFFFF"/>
              </a:buClr>
              <a:buSzPct val="171000"/>
              <a:buFont typeface="Gill Sans"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3327400" indent="-1333500">
              <a:lnSpc>
                <a:spcPct val="100000"/>
              </a:lnSpc>
              <a:spcBef>
                <a:spcPts val="4800"/>
              </a:spcBef>
              <a:buClr>
                <a:srgbClr val="FFFFFF"/>
              </a:buClr>
              <a:buSzPct val="171000"/>
              <a:buFont typeface="Gill Sans"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xfrm>
            <a:off x="7802879" y="9040141"/>
            <a:ext cx="3034454" cy="520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1270000" y="239711"/>
            <a:ext cx="10464800" cy="2465390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lnSpc>
                <a:spcPct val="100000"/>
              </a:lnSpc>
              <a:defRPr sz="8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69" name="Shape 69"/>
          <p:cNvSpPr>
            <a:spLocks noGrp="1"/>
          </p:cNvSpPr>
          <p:nvPr>
            <p:ph type="body" sz="half" idx="1"/>
          </p:nvPr>
        </p:nvSpPr>
        <p:spPr>
          <a:xfrm>
            <a:off x="1270000" y="2705100"/>
            <a:ext cx="5041900" cy="5840413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709612" indent="-493712">
              <a:lnSpc>
                <a:spcPct val="100000"/>
              </a:lnSpc>
              <a:spcBef>
                <a:spcPts val="3800"/>
              </a:spcBef>
              <a:buClr>
                <a:srgbClr val="FFFFFF"/>
              </a:buClr>
              <a:buSzPct val="171000"/>
              <a:buFont typeface="Gill Sans"/>
              <a:buChar char="•"/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538110" indent="-877710">
              <a:lnSpc>
                <a:spcPct val="100000"/>
              </a:lnSpc>
              <a:spcBef>
                <a:spcPts val="3800"/>
              </a:spcBef>
              <a:buClr>
                <a:srgbClr val="FFFFFF"/>
              </a:buClr>
              <a:buSzPct val="171000"/>
              <a:buFont typeface="Gill Sans"/>
              <a:buChar char="•"/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982610" indent="-877710">
              <a:lnSpc>
                <a:spcPct val="100000"/>
              </a:lnSpc>
              <a:spcBef>
                <a:spcPts val="3800"/>
              </a:spcBef>
              <a:buClr>
                <a:srgbClr val="FFFFFF"/>
              </a:buClr>
              <a:buSzPct val="171000"/>
              <a:buFont typeface="Gill Sans"/>
              <a:buChar char="•"/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427110" indent="-877710">
              <a:lnSpc>
                <a:spcPct val="100000"/>
              </a:lnSpc>
              <a:spcBef>
                <a:spcPts val="3800"/>
              </a:spcBef>
              <a:buClr>
                <a:srgbClr val="FFFFFF"/>
              </a:buClr>
              <a:buSzPct val="171000"/>
              <a:buFont typeface="Gill Sans"/>
              <a:buChar char="•"/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871610" indent="-877710">
              <a:lnSpc>
                <a:spcPct val="100000"/>
              </a:lnSpc>
              <a:spcBef>
                <a:spcPts val="3800"/>
              </a:spcBef>
              <a:buClr>
                <a:srgbClr val="FFFFFF"/>
              </a:buClr>
              <a:buSzPct val="171000"/>
              <a:buFont typeface="Gill Sans"/>
              <a:buChar char="•"/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7802879" y="9040141"/>
            <a:ext cx="3034454" cy="520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xfrm>
            <a:off x="1270000" y="177800"/>
            <a:ext cx="10464800" cy="2590800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lnSpc>
                <a:spcPct val="100000"/>
              </a:lnSpc>
              <a:defRPr sz="8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78" name="Shape 78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6985000"/>
          </a:xfrm>
          <a:prstGeom prst="rect">
            <a:avLst/>
          </a:prstGeom>
        </p:spPr>
        <p:txBody>
          <a:bodyPr lIns="50800" tIns="50800" rIns="50800" bIns="50800"/>
          <a:lstStyle>
            <a:lvl1pPr marL="709612" indent="-493712">
              <a:lnSpc>
                <a:spcPct val="100000"/>
              </a:lnSpc>
              <a:spcBef>
                <a:spcPts val="3800"/>
              </a:spcBef>
              <a:buClr>
                <a:srgbClr val="FFFFFF"/>
              </a:buClr>
              <a:buSzPct val="171000"/>
              <a:buFont typeface="Gill Sans"/>
              <a:buChar char="•"/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538110" indent="-877710">
              <a:lnSpc>
                <a:spcPct val="100000"/>
              </a:lnSpc>
              <a:spcBef>
                <a:spcPts val="3800"/>
              </a:spcBef>
              <a:buClr>
                <a:srgbClr val="FFFFFF"/>
              </a:buClr>
              <a:buSzPct val="171000"/>
              <a:buFont typeface="Gill Sans"/>
              <a:buChar char="•"/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982610" indent="-877710">
              <a:lnSpc>
                <a:spcPct val="100000"/>
              </a:lnSpc>
              <a:spcBef>
                <a:spcPts val="3800"/>
              </a:spcBef>
              <a:buClr>
                <a:srgbClr val="FFFFFF"/>
              </a:buClr>
              <a:buSzPct val="171000"/>
              <a:buFont typeface="Gill Sans"/>
              <a:buChar char="•"/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427110" indent="-877710">
              <a:lnSpc>
                <a:spcPct val="100000"/>
              </a:lnSpc>
              <a:spcBef>
                <a:spcPts val="3800"/>
              </a:spcBef>
              <a:buClr>
                <a:srgbClr val="FFFFFF"/>
              </a:buClr>
              <a:buSzPct val="171000"/>
              <a:buFont typeface="Gill Sans"/>
              <a:buChar char="•"/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871610" indent="-877710">
              <a:lnSpc>
                <a:spcPct val="100000"/>
              </a:lnSpc>
              <a:spcBef>
                <a:spcPts val="3800"/>
              </a:spcBef>
              <a:buClr>
                <a:srgbClr val="FFFFFF"/>
              </a:buClr>
              <a:buSzPct val="171000"/>
              <a:buFont typeface="Gill Sans"/>
              <a:buChar char="•"/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xfrm>
            <a:off x="7802879" y="9040141"/>
            <a:ext cx="3034454" cy="520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47700" y="0"/>
            <a:ext cx="11690350" cy="2393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47700" y="2281236"/>
            <a:ext cx="11690350" cy="7467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0663555" y="8883650"/>
            <a:ext cx="332739" cy="34842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ctr" defTabSz="45720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914400" rtl="0" latinLnBrk="0">
        <a:lnSpc>
          <a:spcPct val="10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CCCCFF"/>
          </a:solidFill>
          <a:uFillTx/>
          <a:latin typeface="Lucida Grande"/>
          <a:ea typeface="Lucida Grande"/>
          <a:cs typeface="Lucida Grande"/>
          <a:sym typeface="Lucida Grande"/>
        </a:defRPr>
      </a:lvl1pPr>
      <a:lvl2pPr marL="0" marR="0" indent="0" algn="ctr" defTabSz="914400" rtl="0" latinLnBrk="0">
        <a:lnSpc>
          <a:spcPct val="10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CCCCFF"/>
          </a:solidFill>
          <a:uFillTx/>
          <a:latin typeface="Lucida Grande"/>
          <a:ea typeface="Lucida Grande"/>
          <a:cs typeface="Lucida Grande"/>
          <a:sym typeface="Lucida Grande"/>
        </a:defRPr>
      </a:lvl2pPr>
      <a:lvl3pPr marL="0" marR="0" indent="0" algn="ctr" defTabSz="914400" rtl="0" latinLnBrk="0">
        <a:lnSpc>
          <a:spcPct val="10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CCCCFF"/>
          </a:solidFill>
          <a:uFillTx/>
          <a:latin typeface="Lucida Grande"/>
          <a:ea typeface="Lucida Grande"/>
          <a:cs typeface="Lucida Grande"/>
          <a:sym typeface="Lucida Grande"/>
        </a:defRPr>
      </a:lvl3pPr>
      <a:lvl4pPr marL="0" marR="0" indent="0" algn="ctr" defTabSz="914400" rtl="0" latinLnBrk="0">
        <a:lnSpc>
          <a:spcPct val="10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CCCCFF"/>
          </a:solidFill>
          <a:uFillTx/>
          <a:latin typeface="Lucida Grande"/>
          <a:ea typeface="Lucida Grande"/>
          <a:cs typeface="Lucida Grande"/>
          <a:sym typeface="Lucida Grande"/>
        </a:defRPr>
      </a:lvl4pPr>
      <a:lvl5pPr marL="0" marR="0" indent="0" algn="ctr" defTabSz="914400" rtl="0" latinLnBrk="0">
        <a:lnSpc>
          <a:spcPct val="10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CCCCFF"/>
          </a:solidFill>
          <a:uFillTx/>
          <a:latin typeface="Lucida Grande"/>
          <a:ea typeface="Lucida Grande"/>
          <a:cs typeface="Lucida Grande"/>
          <a:sym typeface="Lucida Grande"/>
        </a:defRPr>
      </a:lvl5pPr>
      <a:lvl6pPr marL="0" marR="0" indent="0" algn="ctr" defTabSz="914400" rtl="0" latinLnBrk="0">
        <a:lnSpc>
          <a:spcPct val="10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CCCCFF"/>
          </a:solidFill>
          <a:uFillTx/>
          <a:latin typeface="Lucida Grande"/>
          <a:ea typeface="Lucida Grande"/>
          <a:cs typeface="Lucida Grande"/>
          <a:sym typeface="Lucida Grande"/>
        </a:defRPr>
      </a:lvl6pPr>
      <a:lvl7pPr marL="0" marR="0" indent="0" algn="ctr" defTabSz="914400" rtl="0" latinLnBrk="0">
        <a:lnSpc>
          <a:spcPct val="10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CCCCFF"/>
          </a:solidFill>
          <a:uFillTx/>
          <a:latin typeface="Lucida Grande"/>
          <a:ea typeface="Lucida Grande"/>
          <a:cs typeface="Lucida Grande"/>
          <a:sym typeface="Lucida Grande"/>
        </a:defRPr>
      </a:lvl7pPr>
      <a:lvl8pPr marL="0" marR="0" indent="0" algn="ctr" defTabSz="914400" rtl="0" latinLnBrk="0">
        <a:lnSpc>
          <a:spcPct val="10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CCCCFF"/>
          </a:solidFill>
          <a:uFillTx/>
          <a:latin typeface="Lucida Grande"/>
          <a:ea typeface="Lucida Grande"/>
          <a:cs typeface="Lucida Grande"/>
          <a:sym typeface="Lucida Grande"/>
        </a:defRPr>
      </a:lvl8pPr>
      <a:lvl9pPr marL="0" marR="0" indent="0" algn="ctr" defTabSz="914400" rtl="0" latinLnBrk="0">
        <a:lnSpc>
          <a:spcPct val="10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CCCCFF"/>
          </a:solidFill>
          <a:uFillTx/>
          <a:latin typeface="Lucida Grande"/>
          <a:ea typeface="Lucida Grande"/>
          <a:cs typeface="Lucida Grande"/>
          <a:sym typeface="Lucida Grande"/>
        </a:defRPr>
      </a:lvl9pPr>
    </p:titleStyle>
    <p:bodyStyle>
      <a:lvl1pPr marL="423862" marR="0" indent="-319086" algn="l" defTabSz="914400" rtl="0" latinLnBrk="0">
        <a:lnSpc>
          <a:spcPct val="102000"/>
        </a:lnSpc>
        <a:spcBef>
          <a:spcPts val="1800"/>
        </a:spcBef>
        <a:spcAft>
          <a:spcPts val="0"/>
        </a:spcAft>
        <a:buClr>
          <a:srgbClr val="000000"/>
        </a:buClr>
        <a:buSzPct val="43000"/>
        <a:buFont typeface="Wingdings"/>
        <a:buChar char="●"/>
        <a:tabLst/>
        <a:defRPr sz="4000" b="0" i="0" u="none" strike="noStrike" cap="none" spc="0" baseline="0">
          <a:ln>
            <a:noFill/>
          </a:ln>
          <a:solidFill>
            <a:srgbClr val="CCCCFF"/>
          </a:solidFill>
          <a:uFillTx/>
          <a:latin typeface="Lucida Grande"/>
          <a:ea typeface="Lucida Grande"/>
          <a:cs typeface="Lucida Grande"/>
          <a:sym typeface="Lucida Grande"/>
        </a:defRPr>
      </a:lvl1pPr>
      <a:lvl2pPr marL="887412" marR="0" indent="-317500" algn="l" defTabSz="914400" rtl="0" latinLnBrk="0">
        <a:lnSpc>
          <a:spcPct val="102000"/>
        </a:lnSpc>
        <a:spcBef>
          <a:spcPts val="1800"/>
        </a:spcBef>
        <a:spcAft>
          <a:spcPts val="0"/>
        </a:spcAft>
        <a:buClr>
          <a:srgbClr val="000000"/>
        </a:buClr>
        <a:buSzPct val="75000"/>
        <a:buFont typeface="Wingdings"/>
        <a:buChar char="−"/>
        <a:tabLst/>
        <a:defRPr sz="4000" b="0" i="0" u="none" strike="noStrike" cap="none" spc="0" baseline="0">
          <a:ln>
            <a:noFill/>
          </a:ln>
          <a:solidFill>
            <a:srgbClr val="CCCCFF"/>
          </a:solidFill>
          <a:uFillTx/>
          <a:latin typeface="Lucida Grande"/>
          <a:ea typeface="Lucida Grande"/>
          <a:cs typeface="Lucida Grande"/>
          <a:sym typeface="Lucida Grande"/>
        </a:defRPr>
      </a:lvl2pPr>
      <a:lvl3pPr marL="1358369" marR="0" indent="-283632" algn="l" defTabSz="914400" rtl="0" latinLnBrk="0">
        <a:lnSpc>
          <a:spcPct val="102000"/>
        </a:lnSpc>
        <a:spcBef>
          <a:spcPts val="1800"/>
        </a:spcBef>
        <a:spcAft>
          <a:spcPts val="0"/>
        </a:spcAft>
        <a:buClr>
          <a:srgbClr val="000000"/>
        </a:buClr>
        <a:buSzPct val="43000"/>
        <a:buFont typeface="Wingdings"/>
        <a:buChar char="●"/>
        <a:tabLst/>
        <a:defRPr sz="4000" b="0" i="0" u="none" strike="noStrike" cap="none" spc="0" baseline="0">
          <a:ln>
            <a:noFill/>
          </a:ln>
          <a:solidFill>
            <a:srgbClr val="CCCCFF"/>
          </a:solidFill>
          <a:uFillTx/>
          <a:latin typeface="Lucida Grande"/>
          <a:ea typeface="Lucida Grande"/>
          <a:cs typeface="Lucida Grande"/>
          <a:sym typeface="Lucida Grande"/>
        </a:defRPr>
      </a:lvl3pPr>
      <a:lvl4pPr marL="1857904" marR="0" indent="-346604" algn="l" defTabSz="914400" rtl="0" latinLnBrk="0">
        <a:lnSpc>
          <a:spcPct val="102000"/>
        </a:lnSpc>
        <a:spcBef>
          <a:spcPts val="1800"/>
        </a:spcBef>
        <a:spcAft>
          <a:spcPts val="0"/>
        </a:spcAft>
        <a:buClr>
          <a:srgbClr val="000000"/>
        </a:buClr>
        <a:buSzPct val="75000"/>
        <a:buFont typeface="Wingdings"/>
        <a:buChar char="−"/>
        <a:tabLst/>
        <a:defRPr sz="4000" b="0" i="0" u="none" strike="noStrike" cap="none" spc="0" baseline="0">
          <a:ln>
            <a:noFill/>
          </a:ln>
          <a:solidFill>
            <a:srgbClr val="CCCCFF"/>
          </a:solidFill>
          <a:uFillTx/>
          <a:latin typeface="Lucida Grande"/>
          <a:ea typeface="Lucida Grande"/>
          <a:cs typeface="Lucida Grande"/>
          <a:sym typeface="Lucida Grande"/>
        </a:defRPr>
      </a:lvl4pPr>
      <a:lvl5pPr marL="2407179" marR="0" indent="-465665" algn="l" defTabSz="914400" rtl="0" latinLnBrk="0">
        <a:lnSpc>
          <a:spcPct val="102000"/>
        </a:lnSpc>
        <a:spcBef>
          <a:spcPts val="1800"/>
        </a:spcBef>
        <a:spcAft>
          <a:spcPts val="0"/>
        </a:spcAft>
        <a:buClr>
          <a:srgbClr val="000000"/>
        </a:buClr>
        <a:buSzPct val="43000"/>
        <a:buFont typeface="Wingdings"/>
        <a:buChar char="●"/>
        <a:tabLst/>
        <a:defRPr sz="4000" b="0" i="0" u="none" strike="noStrike" cap="none" spc="0" baseline="0">
          <a:ln>
            <a:noFill/>
          </a:ln>
          <a:solidFill>
            <a:srgbClr val="CCCCFF"/>
          </a:solidFill>
          <a:uFillTx/>
          <a:latin typeface="Lucida Grande"/>
          <a:ea typeface="Lucida Grande"/>
          <a:cs typeface="Lucida Grande"/>
          <a:sym typeface="Lucida Grande"/>
        </a:defRPr>
      </a:lvl5pPr>
      <a:lvl6pPr marL="2864379" marR="0" indent="-465665" algn="l" defTabSz="914400" rtl="0" latinLnBrk="0">
        <a:lnSpc>
          <a:spcPct val="102000"/>
        </a:lnSpc>
        <a:spcBef>
          <a:spcPts val="1800"/>
        </a:spcBef>
        <a:spcAft>
          <a:spcPts val="0"/>
        </a:spcAft>
        <a:buClr>
          <a:srgbClr val="000000"/>
        </a:buClr>
        <a:buSzPct val="43000"/>
        <a:buFont typeface="Wingdings"/>
        <a:buChar char="•"/>
        <a:tabLst/>
        <a:defRPr sz="4000" b="0" i="0" u="none" strike="noStrike" cap="none" spc="0" baseline="0">
          <a:ln>
            <a:noFill/>
          </a:ln>
          <a:solidFill>
            <a:srgbClr val="CCCCFF"/>
          </a:solidFill>
          <a:uFillTx/>
          <a:latin typeface="Lucida Grande"/>
          <a:ea typeface="Lucida Grande"/>
          <a:cs typeface="Lucida Grande"/>
          <a:sym typeface="Lucida Grande"/>
        </a:defRPr>
      </a:lvl6pPr>
      <a:lvl7pPr marL="3321579" marR="0" indent="-465665" algn="l" defTabSz="914400" rtl="0" latinLnBrk="0">
        <a:lnSpc>
          <a:spcPct val="102000"/>
        </a:lnSpc>
        <a:spcBef>
          <a:spcPts val="1800"/>
        </a:spcBef>
        <a:spcAft>
          <a:spcPts val="0"/>
        </a:spcAft>
        <a:buClr>
          <a:srgbClr val="000000"/>
        </a:buClr>
        <a:buSzPct val="43000"/>
        <a:buFont typeface="Wingdings"/>
        <a:buChar char="•"/>
        <a:tabLst/>
        <a:defRPr sz="4000" b="0" i="0" u="none" strike="noStrike" cap="none" spc="0" baseline="0">
          <a:ln>
            <a:noFill/>
          </a:ln>
          <a:solidFill>
            <a:srgbClr val="CCCCFF"/>
          </a:solidFill>
          <a:uFillTx/>
          <a:latin typeface="Lucida Grande"/>
          <a:ea typeface="Lucida Grande"/>
          <a:cs typeface="Lucida Grande"/>
          <a:sym typeface="Lucida Grande"/>
        </a:defRPr>
      </a:lvl7pPr>
      <a:lvl8pPr marL="3778779" marR="0" indent="-465666" algn="l" defTabSz="914400" rtl="0" latinLnBrk="0">
        <a:lnSpc>
          <a:spcPct val="102000"/>
        </a:lnSpc>
        <a:spcBef>
          <a:spcPts val="1800"/>
        </a:spcBef>
        <a:spcAft>
          <a:spcPts val="0"/>
        </a:spcAft>
        <a:buClr>
          <a:srgbClr val="000000"/>
        </a:buClr>
        <a:buSzPct val="43000"/>
        <a:buFont typeface="Wingdings"/>
        <a:buChar char="•"/>
        <a:tabLst/>
        <a:defRPr sz="4000" b="0" i="0" u="none" strike="noStrike" cap="none" spc="0" baseline="0">
          <a:ln>
            <a:noFill/>
          </a:ln>
          <a:solidFill>
            <a:srgbClr val="CCCCFF"/>
          </a:solidFill>
          <a:uFillTx/>
          <a:latin typeface="Lucida Grande"/>
          <a:ea typeface="Lucida Grande"/>
          <a:cs typeface="Lucida Grande"/>
          <a:sym typeface="Lucida Grande"/>
        </a:defRPr>
      </a:lvl8pPr>
      <a:lvl9pPr marL="4235979" marR="0" indent="-465666" algn="l" defTabSz="914400" rtl="0" latinLnBrk="0">
        <a:lnSpc>
          <a:spcPct val="102000"/>
        </a:lnSpc>
        <a:spcBef>
          <a:spcPts val="1800"/>
        </a:spcBef>
        <a:spcAft>
          <a:spcPts val="0"/>
        </a:spcAft>
        <a:buClr>
          <a:srgbClr val="000000"/>
        </a:buClr>
        <a:buSzPct val="43000"/>
        <a:buFont typeface="Wingdings"/>
        <a:buChar char="•"/>
        <a:tabLst/>
        <a:defRPr sz="4000" b="0" i="0" u="none" strike="noStrike" cap="none" spc="0" baseline="0">
          <a:ln>
            <a:noFill/>
          </a:ln>
          <a:solidFill>
            <a:srgbClr val="CCCCFF"/>
          </a:solidFill>
          <a:uFillTx/>
          <a:latin typeface="Lucida Grande"/>
          <a:ea typeface="Lucida Grande"/>
          <a:cs typeface="Lucida Grande"/>
          <a:sym typeface="Lucida Grande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 idx="4294967295"/>
          </p:nvPr>
        </p:nvSpPr>
        <p:spPr>
          <a:xfrm>
            <a:off x="787400" y="914400"/>
            <a:ext cx="11811000" cy="47244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l">
              <a:lnSpc>
                <a:spcPct val="110000"/>
              </a:lnSpc>
              <a:defRPr sz="10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FFFFFF"/>
                </a:solidFill>
              </a:rPr>
              <a:t>You Can Do It: </a:t>
            </a:r>
            <a:endParaRPr sz="900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defRPr sz="8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FFFFFF"/>
                </a:solidFill>
              </a:rPr>
              <a:t>Coaching and Disciplining Library Employees 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sz="quarter" idx="4294967295"/>
          </p:nvPr>
        </p:nvSpPr>
        <p:spPr>
          <a:xfrm>
            <a:off x="863600" y="6324600"/>
            <a:ext cx="7861300" cy="2921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Sarah Houghton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Director of the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San Rafael Public Library</a:t>
            </a:r>
            <a:br>
              <a: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author of librarianinblack . net</a:t>
            </a:r>
          </a:p>
        </p:txBody>
      </p:sp>
      <p:pic>
        <p:nvPicPr>
          <p:cNvPr id="12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80244" y="6757217"/>
            <a:ext cx="4610101" cy="2552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182" y="-1221"/>
            <a:ext cx="13004801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xfrm>
            <a:off x="1270000" y="2986581"/>
            <a:ext cx="10464800" cy="378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pPr>
              <a:defRPr sz="1800"/>
            </a:pPr>
            <a:r>
              <a:rPr sz="8400"/>
              <a:t>So let’s pretend something bad happens…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Questions to Ask Yourself</a:t>
            </a:r>
          </a:p>
        </p:txBody>
      </p:sp>
      <p:sp>
        <p:nvSpPr>
          <p:cNvPr id="152" name="Shape 152"/>
          <p:cNvSpPr>
            <a:spLocks noGrp="1"/>
          </p:cNvSpPr>
          <p:nvPr>
            <p:ph type="body" idx="1"/>
          </p:nvPr>
        </p:nvSpPr>
        <p:spPr>
          <a:xfrm>
            <a:off x="1270000" y="2736932"/>
            <a:ext cx="10464800" cy="6985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Is this a decline in performance? If so, when did you notice the decline? Who has witnessed the decline?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Are there extenuating factors that might have caused this?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Is there a specific incident or more than one?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Is this a violation of the the law, policy, or procedure?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How serious is the offense?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Is the employee still in his/her probationary period?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More Questions to Ask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idx="1"/>
          </p:nvPr>
        </p:nvSpPr>
        <p:spPr>
          <a:xfrm>
            <a:off x="1270000" y="2736932"/>
            <a:ext cx="10464800" cy="6985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What is the employee’s past record? Have they been warned or disciplined for a similar issue in the recent past? If so, what did you indicate at that time would result from repeated behavior?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What has your response been with other employees in similar situations?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Does the employee’s behavior indicate that his/her presence may be disruptive to the work environment?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Have similar matters been discussed in the employee’s performance review?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1270000" y="2986581"/>
            <a:ext cx="10464800" cy="378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pPr>
              <a:defRPr sz="1800"/>
            </a:pPr>
            <a:r>
              <a:rPr sz="8400"/>
              <a:t>Coaching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xfrm>
            <a:off x="1270000" y="430480"/>
            <a:ext cx="10464800" cy="2590801"/>
          </a:xfrm>
          <a:prstGeom prst="rect">
            <a:avLst/>
          </a:prstGeom>
        </p:spPr>
        <p:txBody>
          <a:bodyPr>
            <a:normAutofit/>
          </a:bodyPr>
          <a:lstStyle>
            <a:lvl1pPr defTabSz="621791">
              <a:defRPr sz="5712"/>
            </a:lvl1pPr>
          </a:lstStyle>
          <a:p>
            <a:pPr>
              <a:defRPr sz="1224">
                <a:solidFill>
                  <a:srgbClr val="000000"/>
                </a:solidFill>
              </a:defRPr>
            </a:pPr>
            <a:r>
              <a:rPr sz="5712">
                <a:solidFill>
                  <a:srgbClr val="FFFFFF"/>
                </a:solidFill>
              </a:rPr>
              <a:t>Coaching is developing people's skills and abilities and boosting performance</a:t>
            </a:r>
          </a:p>
        </p:txBody>
      </p:sp>
      <p:pic>
        <p:nvPicPr>
          <p:cNvPr id="16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6049" y="3730996"/>
            <a:ext cx="9112702" cy="4839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621791">
              <a:defRPr sz="5712"/>
            </a:lvl1pPr>
          </a:lstStyle>
          <a:p>
            <a:pPr>
              <a:defRPr sz="1224">
                <a:solidFill>
                  <a:srgbClr val="000000"/>
                </a:solidFill>
              </a:defRPr>
            </a:pPr>
            <a:r>
              <a:rPr sz="5712">
                <a:solidFill>
                  <a:srgbClr val="FFFFFF"/>
                </a:solidFill>
              </a:rPr>
              <a:t>Deal with issues and challenges before they become major problems</a:t>
            </a:r>
          </a:p>
        </p:txBody>
      </p:sp>
      <p:pic>
        <p:nvPicPr>
          <p:cNvPr id="16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68748" y="3368922"/>
            <a:ext cx="5467304" cy="6384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620" y="1135814"/>
            <a:ext cx="13004801" cy="74526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Spreadsheet for each employee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idx="1"/>
          </p:nvPr>
        </p:nvSpPr>
        <p:spPr>
          <a:xfrm>
            <a:off x="1270000" y="2736932"/>
            <a:ext cx="10464800" cy="6985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Date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Incident title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Positive or negative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Details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Attachments (thank you cards, emails, etc.)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1270000" y="2986581"/>
            <a:ext cx="10464800" cy="378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pPr>
              <a:defRPr sz="1800"/>
            </a:pPr>
            <a:r>
              <a:rPr sz="8400"/>
              <a:t>Personnel Management in Libraries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644" y="279788"/>
            <a:ext cx="13018088" cy="91940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Performance evaluations</a:t>
            </a:r>
          </a:p>
        </p:txBody>
      </p:sp>
      <p:sp>
        <p:nvSpPr>
          <p:cNvPr id="175" name="Shape 175"/>
          <p:cNvSpPr>
            <a:spLocks noGrp="1"/>
          </p:cNvSpPr>
          <p:nvPr>
            <p:ph type="body" idx="1"/>
          </p:nvPr>
        </p:nvSpPr>
        <p:spPr>
          <a:xfrm>
            <a:off x="1270000" y="2736932"/>
            <a:ext cx="10464800" cy="6985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Timely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Descriptive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Equitable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Balanced</a:t>
            </a:r>
          </a:p>
        </p:txBody>
      </p:sp>
      <p:pic>
        <p:nvPicPr>
          <p:cNvPr id="17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7400" y="6479721"/>
            <a:ext cx="6350000" cy="260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Performance improvement plans</a:t>
            </a:r>
          </a:p>
        </p:txBody>
      </p:sp>
      <p:pic>
        <p:nvPicPr>
          <p:cNvPr id="17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290289"/>
            <a:ext cx="13004801" cy="6502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Performance Improvement Plans 101</a:t>
            </a:r>
          </a:p>
        </p:txBody>
      </p:sp>
      <p:sp>
        <p:nvSpPr>
          <p:cNvPr id="182" name="Shape 182"/>
          <p:cNvSpPr>
            <a:spLocks noGrp="1"/>
          </p:cNvSpPr>
          <p:nvPr>
            <p:ph type="body" idx="1"/>
          </p:nvPr>
        </p:nvSpPr>
        <p:spPr>
          <a:xfrm>
            <a:off x="1270000" y="2736932"/>
            <a:ext cx="10464800" cy="6985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Focus on a few key areas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Have measurable goals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Set a time limit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Weekly meetings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Documentation at each meeting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The employee needs to own this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Follow-up/conclusion memo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xfrm>
            <a:off x="1270000" y="2986581"/>
            <a:ext cx="10464800" cy="378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pPr>
              <a:defRPr sz="1800"/>
            </a:pPr>
            <a:r>
              <a:rPr sz="8400"/>
              <a:t>Discipline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Oral vs. Written</a:t>
            </a:r>
          </a:p>
        </p:txBody>
      </p:sp>
      <p:sp>
        <p:nvSpPr>
          <p:cNvPr id="187" name="Shape 187"/>
          <p:cNvSpPr>
            <a:spLocks noGrp="1"/>
          </p:cNvSpPr>
          <p:nvPr>
            <p:ph type="body" idx="1"/>
          </p:nvPr>
        </p:nvSpPr>
        <p:spPr>
          <a:xfrm>
            <a:off x="1270000" y="2736932"/>
            <a:ext cx="10464800" cy="6985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93610" indent="-877710"/>
            <a:r>
              <a:t>Oral</a:t>
            </a:r>
          </a:p>
          <a:p>
            <a:pPr marL="1982610" lvl="2" indent="-877710"/>
            <a:r>
              <a:t>Private conversation</a:t>
            </a:r>
          </a:p>
          <a:p>
            <a:pPr marL="1982610" lvl="2" indent="-877710"/>
            <a:r>
              <a:t>Clear direction</a:t>
            </a:r>
          </a:p>
          <a:p>
            <a:pPr marL="1982610" lvl="2" indent="-877710"/>
            <a:r>
              <a:t>Follow-up with email confirming conversation</a:t>
            </a:r>
          </a:p>
          <a:p>
            <a:pPr marL="1093610" indent="-877710"/>
            <a:r>
              <a:t>Written</a:t>
            </a:r>
          </a:p>
          <a:p>
            <a:pPr marL="1982610" lvl="2" indent="-877710"/>
            <a:r>
              <a:t>Usually follows a formal investigation</a:t>
            </a:r>
          </a:p>
          <a:p>
            <a:pPr marL="1982610" lvl="2" indent="-877710"/>
            <a:r>
              <a:t>More serious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Progressive discipline</a:t>
            </a:r>
          </a:p>
        </p:txBody>
      </p:sp>
      <p:graphicFrame>
        <p:nvGraphicFramePr>
          <p:cNvPr id="190" name="Table 190"/>
          <p:cNvGraphicFramePr/>
          <p:nvPr/>
        </p:nvGraphicFramePr>
        <p:xfrm>
          <a:off x="397071" y="4362450"/>
          <a:ext cx="12223358" cy="5635414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035109"/>
                <a:gridCol w="2035109"/>
                <a:gridCol w="2035109"/>
                <a:gridCol w="2035109"/>
                <a:gridCol w="2035109"/>
                <a:gridCol w="2035109"/>
              </a:tblGrid>
              <a:tr h="1028700"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sz="2500" i="1">
                          <a:sym typeface="Avenir Heavy"/>
                        </a:rPr>
                        <a:t>verbal counseling</a:t>
                      </a:r>
                    </a:p>
                  </a:txBody>
                  <a:tcPr marL="76200" marR="76200" marT="76200" marB="76200" horzOverflow="overflow"/>
                </a:tc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sz="2500" i="1">
                          <a:sym typeface="Avenir Heavy"/>
                        </a:rPr>
                        <a:t>verbal warning</a:t>
                      </a:r>
                    </a:p>
                  </a:txBody>
                  <a:tcPr marL="76200" marR="76200" marT="76200" marB="76200" horzOverflow="overflow"/>
                </a:tc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sz="2500" i="1">
                          <a:sym typeface="Avenir Heavy"/>
                        </a:rPr>
                        <a:t>written reprimand</a:t>
                      </a:r>
                    </a:p>
                  </a:txBody>
                  <a:tcPr marL="76200" marR="76200" marT="76200" marB="76200" horzOverflow="overflow"/>
                </a:tc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sz="2500" i="1">
                          <a:sym typeface="Avenir Heavy"/>
                        </a:rPr>
                        <a:t>suspension</a:t>
                      </a:r>
                    </a:p>
                  </a:txBody>
                  <a:tcPr marL="76200" marR="76200" marT="76200" marB="76200" horzOverflow="overflow"/>
                </a:tc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sz="2500" i="1">
                          <a:sym typeface="Avenir Heavy"/>
                        </a:rPr>
                        <a:t>demotion</a:t>
                      </a:r>
                    </a:p>
                  </a:txBody>
                  <a:tcPr marL="76200" marR="76200" marT="76200" marB="76200" horzOverflow="overflow"/>
                </a:tc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sz="2500" i="1">
                          <a:sym typeface="Avenir Heavy"/>
                        </a:rPr>
                        <a:t>termination</a:t>
                      </a:r>
                    </a:p>
                  </a:txBody>
                  <a:tcPr marL="76200" marR="76200" marT="76200" marB="76200" horzOverflow="overflow"/>
                </a:tc>
              </a:tr>
            </a:tbl>
          </a:graphicData>
        </a:graphic>
      </p:graphicFrame>
      <p:sp>
        <p:nvSpPr>
          <p:cNvPr id="191" name="Shape 191"/>
          <p:cNvSpPr/>
          <p:nvPr/>
        </p:nvSpPr>
        <p:spPr>
          <a:xfrm>
            <a:off x="1798122" y="6506028"/>
            <a:ext cx="2886158" cy="1270001"/>
          </a:xfrm>
          <a:prstGeom prst="ellipse">
            <a:avLst/>
          </a:prstGeom>
          <a:solidFill>
            <a:srgbClr val="000000"/>
          </a:solidFill>
          <a:ln w="25400">
            <a:solidFill>
              <a:schemeClr val="accent1"/>
            </a:solidFill>
            <a:beve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/>
          <a:lstStyle>
            <a:lvl1pPr marL="342900" indent="-342900" algn="ctr">
              <a:defRPr sz="3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TRANSFER</a:t>
            </a:r>
          </a:p>
        </p:txBody>
      </p:sp>
      <p:sp>
        <p:nvSpPr>
          <p:cNvPr id="192" name="Shape 192"/>
          <p:cNvSpPr/>
          <p:nvPr/>
        </p:nvSpPr>
        <p:spPr>
          <a:xfrm>
            <a:off x="6548581" y="6506028"/>
            <a:ext cx="5027985" cy="1270001"/>
          </a:xfrm>
          <a:prstGeom prst="ellipse">
            <a:avLst/>
          </a:prstGeom>
          <a:solidFill>
            <a:srgbClr val="000000"/>
          </a:solidFill>
          <a:ln w="25400">
            <a:solidFill>
              <a:schemeClr val="accent1"/>
            </a:solidFill>
            <a:beve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/>
          <a:lstStyle>
            <a:lvl1pPr marL="342900" indent="-342900" algn="ctr">
              <a:defRPr sz="3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RECLASSIFICATION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Documentation</a:t>
            </a:r>
          </a:p>
        </p:txBody>
      </p:sp>
      <p:sp>
        <p:nvSpPr>
          <p:cNvPr id="195" name="Shape 195"/>
          <p:cNvSpPr>
            <a:spLocks noGrp="1"/>
          </p:cNvSpPr>
          <p:nvPr>
            <p:ph type="body" idx="1"/>
          </p:nvPr>
        </p:nvSpPr>
        <p:spPr>
          <a:xfrm>
            <a:off x="1270000" y="2736932"/>
            <a:ext cx="10464800" cy="6985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DOOOOOOOO IT!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Timelines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Email follow-ups to verbal interviews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File naming and management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Do not keep drafts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Secure all documents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Ensure absolute privacy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Interviews</a:t>
            </a:r>
          </a:p>
        </p:txBody>
      </p:sp>
      <p:sp>
        <p:nvSpPr>
          <p:cNvPr id="198" name="Shape 198"/>
          <p:cNvSpPr>
            <a:spLocks noGrp="1"/>
          </p:cNvSpPr>
          <p:nvPr>
            <p:ph type="body" idx="1"/>
          </p:nvPr>
        </p:nvSpPr>
        <p:spPr>
          <a:xfrm>
            <a:off x="1270000" y="2451924"/>
            <a:ext cx="10464800" cy="6985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Who’s involved? HR, supervisor, manager, investigator?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Pre-write your questions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He said/she said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No fishing</a:t>
            </a:r>
          </a:p>
        </p:txBody>
      </p:sp>
      <p:pic>
        <p:nvPicPr>
          <p:cNvPr id="19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86867" y="5049432"/>
            <a:ext cx="7380397" cy="4173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Investigations</a:t>
            </a:r>
          </a:p>
        </p:txBody>
      </p:sp>
      <p:sp>
        <p:nvSpPr>
          <p:cNvPr id="202" name="Shape 202"/>
          <p:cNvSpPr>
            <a:spLocks noGrp="1"/>
          </p:cNvSpPr>
          <p:nvPr>
            <p:ph type="body" idx="1"/>
          </p:nvPr>
        </p:nvSpPr>
        <p:spPr>
          <a:xfrm>
            <a:off x="1270000" y="2467758"/>
            <a:ext cx="10464800" cy="6985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38929" indent="-833824" defTabSz="868680">
              <a:spcBef>
                <a:spcPts val="3600"/>
              </a:spcBef>
              <a:defRPr sz="1710">
                <a:solidFill>
                  <a:srgbClr val="000000"/>
                </a:solidFill>
              </a:defRPr>
            </a:pPr>
            <a:r>
              <a:rPr sz="3040">
                <a:solidFill>
                  <a:srgbClr val="FFFFFF"/>
                </a:solidFill>
              </a:rPr>
              <a:t>Before the investigation:</a:t>
            </a:r>
          </a:p>
          <a:p>
            <a:pPr marL="1883479" lvl="2" indent="-833824" defTabSz="868680">
              <a:spcBef>
                <a:spcPts val="3600"/>
              </a:spcBef>
              <a:defRPr sz="1710">
                <a:solidFill>
                  <a:srgbClr val="000000"/>
                </a:solidFill>
              </a:defRPr>
            </a:pPr>
            <a:r>
              <a:rPr sz="3040">
                <a:solidFill>
                  <a:srgbClr val="FFFFFF"/>
                </a:solidFill>
              </a:rPr>
              <a:t>Review the situation</a:t>
            </a:r>
          </a:p>
          <a:p>
            <a:pPr marL="1883479" lvl="2" indent="-833824" defTabSz="868680">
              <a:spcBef>
                <a:spcPts val="3600"/>
              </a:spcBef>
              <a:defRPr sz="1710">
                <a:solidFill>
                  <a:srgbClr val="000000"/>
                </a:solidFill>
              </a:defRPr>
            </a:pPr>
            <a:r>
              <a:rPr sz="3040">
                <a:solidFill>
                  <a:srgbClr val="FFFFFF"/>
                </a:solidFill>
              </a:rPr>
              <a:t>Gather supporting evidence</a:t>
            </a:r>
          </a:p>
          <a:p>
            <a:pPr marL="1038929" indent="-833824" defTabSz="868680">
              <a:spcBef>
                <a:spcPts val="3600"/>
              </a:spcBef>
              <a:defRPr sz="1710">
                <a:solidFill>
                  <a:srgbClr val="000000"/>
                </a:solidFill>
              </a:defRPr>
            </a:pPr>
            <a:r>
              <a:rPr sz="3040">
                <a:solidFill>
                  <a:srgbClr val="FFFFFF"/>
                </a:solidFill>
              </a:rPr>
              <a:t>During the investigation:</a:t>
            </a:r>
          </a:p>
          <a:p>
            <a:pPr marL="1883479" lvl="2" indent="-833824" defTabSz="868680">
              <a:spcBef>
                <a:spcPts val="3600"/>
              </a:spcBef>
              <a:defRPr sz="1710">
                <a:solidFill>
                  <a:srgbClr val="000000"/>
                </a:solidFill>
              </a:defRPr>
            </a:pPr>
            <a:r>
              <a:rPr sz="3040">
                <a:solidFill>
                  <a:srgbClr val="FFFFFF"/>
                </a:solidFill>
              </a:rPr>
              <a:t>Interview each person, privately and separately</a:t>
            </a:r>
          </a:p>
          <a:p>
            <a:pPr marL="1883479" lvl="2" indent="-833824" defTabSz="868680">
              <a:spcBef>
                <a:spcPts val="3600"/>
              </a:spcBef>
              <a:defRPr sz="1710">
                <a:solidFill>
                  <a:srgbClr val="000000"/>
                </a:solidFill>
              </a:defRPr>
            </a:pPr>
            <a:r>
              <a:rPr sz="3040">
                <a:solidFill>
                  <a:srgbClr val="FFFFFF"/>
                </a:solidFill>
              </a:rPr>
              <a:t>Remain unbiased</a:t>
            </a:r>
          </a:p>
          <a:p>
            <a:pPr marL="1883479" lvl="2" indent="-833824" defTabSz="868680">
              <a:spcBef>
                <a:spcPts val="3600"/>
              </a:spcBef>
              <a:defRPr sz="1710">
                <a:solidFill>
                  <a:srgbClr val="000000"/>
                </a:solidFill>
              </a:defRPr>
            </a:pPr>
            <a:r>
              <a:rPr sz="3040">
                <a:solidFill>
                  <a:srgbClr val="FFFFFF"/>
                </a:solidFill>
              </a:rPr>
              <a:t>Do not make any promises concerning what will happen </a:t>
            </a:r>
          </a:p>
          <a:p>
            <a:pPr marL="1883479" lvl="2" indent="-833824" defTabSz="868680">
              <a:spcBef>
                <a:spcPts val="3600"/>
              </a:spcBef>
              <a:defRPr sz="1710">
                <a:solidFill>
                  <a:srgbClr val="000000"/>
                </a:solidFill>
              </a:defRPr>
            </a:pPr>
            <a:r>
              <a:rPr sz="3040">
                <a:solidFill>
                  <a:srgbClr val="FFFFFF"/>
                </a:solidFill>
              </a:rPr>
              <a:t>Document all conversations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Library work…</a:t>
            </a:r>
          </a:p>
        </p:txBody>
      </p:sp>
      <p:pic>
        <p:nvPicPr>
          <p:cNvPr id="12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6768" y="3019466"/>
            <a:ext cx="9131264" cy="59373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Written discipline</a:t>
            </a:r>
          </a:p>
        </p:txBody>
      </p:sp>
      <p:sp>
        <p:nvSpPr>
          <p:cNvPr id="205" name="Shape 205"/>
          <p:cNvSpPr>
            <a:spLocks noGrp="1"/>
          </p:cNvSpPr>
          <p:nvPr>
            <p:ph type="body" idx="1"/>
          </p:nvPr>
        </p:nvSpPr>
        <p:spPr>
          <a:xfrm>
            <a:off x="1270000" y="2736932"/>
            <a:ext cx="10464800" cy="6985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63952" indent="-693391" defTabSz="722376">
              <a:spcBef>
                <a:spcPts val="3000"/>
              </a:spcBef>
              <a:defRPr sz="1422">
                <a:solidFill>
                  <a:srgbClr val="000000"/>
                </a:solidFill>
              </a:defRPr>
            </a:pPr>
            <a:r>
              <a:rPr sz="2528">
                <a:solidFill>
                  <a:srgbClr val="FFFFFF"/>
                </a:solidFill>
              </a:rPr>
              <a:t>Explain the conduct or performance problem, including specific examples, dates, frequency, etc.</a:t>
            </a:r>
          </a:p>
          <a:p>
            <a:pPr marL="863952" indent="-693391" defTabSz="722376">
              <a:spcBef>
                <a:spcPts val="3000"/>
              </a:spcBef>
              <a:defRPr sz="1422">
                <a:solidFill>
                  <a:srgbClr val="000000"/>
                </a:solidFill>
              </a:defRPr>
            </a:pPr>
            <a:r>
              <a:rPr sz="2528">
                <a:solidFill>
                  <a:srgbClr val="FFFFFF"/>
                </a:solidFill>
              </a:rPr>
              <a:t>Explain why the behavior or performance is unacceptable (focus on impact)</a:t>
            </a:r>
          </a:p>
          <a:p>
            <a:pPr marL="863952" indent="-693391" defTabSz="722376">
              <a:spcBef>
                <a:spcPts val="3000"/>
              </a:spcBef>
              <a:defRPr sz="1422">
                <a:solidFill>
                  <a:srgbClr val="000000"/>
                </a:solidFill>
              </a:defRPr>
            </a:pPr>
            <a:r>
              <a:rPr sz="2528">
                <a:solidFill>
                  <a:srgbClr val="FFFFFF"/>
                </a:solidFill>
              </a:rPr>
              <a:t>Include specific description of any policies violated, procedures disregarded</a:t>
            </a:r>
          </a:p>
          <a:p>
            <a:pPr marL="863952" indent="-693391" defTabSz="722376">
              <a:spcBef>
                <a:spcPts val="3000"/>
              </a:spcBef>
              <a:defRPr sz="1422">
                <a:solidFill>
                  <a:srgbClr val="000000"/>
                </a:solidFill>
              </a:defRPr>
            </a:pPr>
            <a:r>
              <a:rPr sz="2528">
                <a:solidFill>
                  <a:srgbClr val="FFFFFF"/>
                </a:solidFill>
              </a:rPr>
              <a:t>Include a history of similar incidents or previous discussions</a:t>
            </a:r>
          </a:p>
          <a:p>
            <a:pPr marL="863952" indent="-693391" defTabSz="722376">
              <a:spcBef>
                <a:spcPts val="3000"/>
              </a:spcBef>
              <a:defRPr sz="1422">
                <a:solidFill>
                  <a:srgbClr val="000000"/>
                </a:solidFill>
              </a:defRPr>
            </a:pPr>
            <a:r>
              <a:rPr sz="2528">
                <a:solidFill>
                  <a:srgbClr val="FFFFFF"/>
                </a:solidFill>
              </a:rPr>
              <a:t>Include steps that must be taken by the employee to correct the problem including any performance standards that must be met</a:t>
            </a:r>
          </a:p>
          <a:p>
            <a:pPr marL="863952" indent="-693391" defTabSz="722376">
              <a:spcBef>
                <a:spcPts val="3000"/>
              </a:spcBef>
              <a:defRPr sz="1422">
                <a:solidFill>
                  <a:srgbClr val="000000"/>
                </a:solidFill>
              </a:defRPr>
            </a:pPr>
            <a:r>
              <a:rPr sz="2528">
                <a:solidFill>
                  <a:srgbClr val="FFFFFF"/>
                </a:solidFill>
              </a:rPr>
              <a:t>Include steps that will be taken in support of the employee (additional training, resources, etc.)</a:t>
            </a:r>
          </a:p>
          <a:p>
            <a:pPr marL="863952" indent="-693391" defTabSz="722376">
              <a:spcBef>
                <a:spcPts val="3000"/>
              </a:spcBef>
              <a:defRPr sz="1422">
                <a:solidFill>
                  <a:srgbClr val="000000"/>
                </a:solidFill>
              </a:defRPr>
            </a:pPr>
            <a:r>
              <a:rPr sz="2528">
                <a:solidFill>
                  <a:srgbClr val="FFFFFF"/>
                </a:solidFill>
              </a:rPr>
              <a:t>Include disciplinary action that will result if the employee fails to take the required corrective action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Serving discipline</a:t>
            </a:r>
          </a:p>
        </p:txBody>
      </p:sp>
      <p:sp>
        <p:nvSpPr>
          <p:cNvPr id="208" name="Shape 208"/>
          <p:cNvSpPr>
            <a:spLocks noGrp="1"/>
          </p:cNvSpPr>
          <p:nvPr>
            <p:ph type="body" idx="1"/>
          </p:nvPr>
        </p:nvSpPr>
        <p:spPr>
          <a:xfrm>
            <a:off x="1270000" y="2736932"/>
            <a:ext cx="10464800" cy="6985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Notice of intent to discipline - include a retaliation clause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Pre-disciplinary conference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Notice of discipline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Be careful with your language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Fold in payroll/HR as necessary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Responses to discipline</a:t>
            </a:r>
          </a:p>
        </p:txBody>
      </p:sp>
      <p:sp>
        <p:nvSpPr>
          <p:cNvPr id="211" name="Shape 211"/>
          <p:cNvSpPr>
            <a:spLocks noGrp="1"/>
          </p:cNvSpPr>
          <p:nvPr>
            <p:ph type="body" idx="1"/>
          </p:nvPr>
        </p:nvSpPr>
        <p:spPr>
          <a:xfrm>
            <a:off x="1270000" y="2736932"/>
            <a:ext cx="10464800" cy="6985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Employee responses: accept, appeal, grumble passive aggressively, spread false information to coworkers, quit, lawsuit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Employee group responses: complaint/grievance to institution, lawsuit, complaint to public employment relations board (Wisconsin Employment Relations Commission)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You: none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xfrm>
            <a:off x="1270000" y="2986581"/>
            <a:ext cx="10464800" cy="378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pPr>
              <a:defRPr sz="1800"/>
            </a:pPr>
            <a:r>
              <a:rPr sz="8400"/>
              <a:t>The People Factor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9350" y="-5471"/>
            <a:ext cx="11606100" cy="9764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Did the last boss ignore problem behavior? 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idx="1"/>
          </p:nvPr>
        </p:nvSpPr>
        <p:spPr>
          <a:xfrm>
            <a:off x="1270000" y="3382282"/>
            <a:ext cx="10464800" cy="633965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93610" indent="-877710"/>
            <a:r>
              <a:t>Culture of acceptance of bad behavior</a:t>
            </a:r>
          </a:p>
          <a:p>
            <a:pPr marL="1093610" indent="-877710"/>
            <a:r>
              <a:t>Culture of “no narc-ing”</a:t>
            </a:r>
          </a:p>
          <a:p>
            <a:pPr marL="1093610" indent="-877710"/>
            <a:r>
              <a:t>Takes time to build trust and fix</a:t>
            </a:r>
          </a:p>
          <a:p>
            <a:pPr marL="1093610" indent="-877710"/>
            <a:r>
              <a:t>Coaching and discipline often snowball</a:t>
            </a:r>
          </a:p>
          <a:p>
            <a:pPr marL="1093610" indent="-877710"/>
            <a:r>
              <a:t>You are going to be tired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Ongoing issues vs. 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acute issues</a:t>
            </a:r>
          </a:p>
        </p:txBody>
      </p:sp>
      <p:sp>
        <p:nvSpPr>
          <p:cNvPr id="221" name="Shape 221"/>
          <p:cNvSpPr>
            <a:spLocks noGrp="1"/>
          </p:cNvSpPr>
          <p:nvPr>
            <p:ph type="body" idx="1"/>
          </p:nvPr>
        </p:nvSpPr>
        <p:spPr>
          <a:xfrm>
            <a:off x="1270000" y="2736932"/>
            <a:ext cx="10464800" cy="6985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93610" indent="-877710"/>
            <a:r>
              <a:t>Prioritization is key</a:t>
            </a:r>
          </a:p>
          <a:p>
            <a:pPr marL="1093610" indent="-877710"/>
            <a:r>
              <a:t>Legal violations</a:t>
            </a:r>
          </a:p>
          <a:p>
            <a:pPr marL="1093610" indent="-877710"/>
            <a:r>
              <a:t>Policy violations</a:t>
            </a:r>
          </a:p>
          <a:p>
            <a:pPr marL="1093610" indent="-877710"/>
            <a:r>
              <a:t>Procedure violations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Employee Reactions</a:t>
            </a:r>
          </a:p>
        </p:txBody>
      </p:sp>
      <p:sp>
        <p:nvSpPr>
          <p:cNvPr id="224" name="Shape 224"/>
          <p:cNvSpPr>
            <a:spLocks noGrp="1"/>
          </p:cNvSpPr>
          <p:nvPr>
            <p:ph type="body" idx="1"/>
          </p:nvPr>
        </p:nvSpPr>
        <p:spPr>
          <a:xfrm>
            <a:off x="1270000" y="2736932"/>
            <a:ext cx="10464800" cy="6985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Expect emotions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Have a tissue box ready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Have a safety and escape plan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Be ready for redirection, gaslighting, counter-accusations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Provide information about any employee benefit mental health services (Employee Assistance Program)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Organization reactions</a:t>
            </a:r>
          </a:p>
        </p:txBody>
      </p:sp>
      <p:sp>
        <p:nvSpPr>
          <p:cNvPr id="227" name="Shape 227"/>
          <p:cNvSpPr>
            <a:spLocks noGrp="1"/>
          </p:cNvSpPr>
          <p:nvPr>
            <p:ph type="body" idx="1"/>
          </p:nvPr>
        </p:nvSpPr>
        <p:spPr>
          <a:xfrm>
            <a:off x="1270000" y="2736932"/>
            <a:ext cx="10464800" cy="6985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Fear 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Morale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Team culture</a:t>
            </a:r>
          </a:p>
        </p:txBody>
      </p:sp>
      <p:pic>
        <p:nvPicPr>
          <p:cNvPr id="22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5079" y="5227301"/>
            <a:ext cx="9803247" cy="50105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xfrm>
            <a:off x="1270000" y="2986581"/>
            <a:ext cx="10464800" cy="378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pPr>
              <a:defRPr sz="1800"/>
            </a:pPr>
            <a:r>
              <a:rPr sz="8400"/>
              <a:t>Self-Care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No one taught me that in grad school</a:t>
            </a:r>
          </a:p>
        </p:txBody>
      </p:sp>
      <p:pic>
        <p:nvPicPr>
          <p:cNvPr id="13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7642" y="3009900"/>
            <a:ext cx="8949516" cy="6264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810" y="-31565"/>
            <a:ext cx="13291070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1251" y="6994"/>
            <a:ext cx="13127302" cy="97396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Dealing with your own emotions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idx="1"/>
          </p:nvPr>
        </p:nvSpPr>
        <p:spPr>
          <a:xfrm>
            <a:off x="1270000" y="2736932"/>
            <a:ext cx="10464800" cy="6985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What emotions?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Self-care routines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Strategies for dealing with acute issues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Develop a support team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Use mental health care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/>
          </p:cNvSpPr>
          <p:nvPr>
            <p:ph type="title"/>
          </p:nvPr>
        </p:nvSpPr>
        <p:spPr>
          <a:xfrm>
            <a:off x="1270000" y="239711"/>
            <a:ext cx="10464800" cy="246539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Resources</a:t>
            </a:r>
          </a:p>
        </p:txBody>
      </p:sp>
      <p:sp>
        <p:nvSpPr>
          <p:cNvPr id="240" name="Shape 240"/>
          <p:cNvSpPr>
            <a:spLocks noGrp="1"/>
          </p:cNvSpPr>
          <p:nvPr>
            <p:ph type="body" idx="1"/>
          </p:nvPr>
        </p:nvSpPr>
        <p:spPr>
          <a:xfrm>
            <a:off x="1270000" y="2705099"/>
            <a:ext cx="10464800" cy="58404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27993" indent="-825047" defTabSz="859536">
              <a:spcBef>
                <a:spcPts val="3500"/>
              </a:spcBef>
              <a:defRPr sz="1692">
                <a:solidFill>
                  <a:srgbClr val="000000"/>
                </a:solidFill>
              </a:defRPr>
            </a:pPr>
            <a:r>
              <a:rPr sz="3008">
                <a:solidFill>
                  <a:srgbClr val="FFFFFF"/>
                </a:solidFill>
              </a:rPr>
              <a:t>ALA’s Library Leadership Administration and Management Association (LLAMA): http://www.ala.org/llama </a:t>
            </a:r>
          </a:p>
          <a:p>
            <a:pPr marL="1027993" indent="-825047" defTabSz="859536">
              <a:spcBef>
                <a:spcPts val="3500"/>
              </a:spcBef>
              <a:defRPr sz="1692">
                <a:solidFill>
                  <a:srgbClr val="000000"/>
                </a:solidFill>
              </a:defRPr>
            </a:pPr>
            <a:r>
              <a:rPr sz="3008" i="1">
                <a:solidFill>
                  <a:srgbClr val="FFFFFF"/>
                </a:solidFill>
              </a:rPr>
              <a:t>Library Administration &amp; Management </a:t>
            </a:r>
            <a:endParaRPr i="1"/>
          </a:p>
          <a:p>
            <a:pPr marL="1027993" indent="-825047" defTabSz="859536">
              <a:spcBef>
                <a:spcPts val="3500"/>
              </a:spcBef>
              <a:defRPr sz="1692">
                <a:solidFill>
                  <a:srgbClr val="000000"/>
                </a:solidFill>
              </a:defRPr>
            </a:pPr>
            <a:r>
              <a:rPr sz="3008" i="1">
                <a:solidFill>
                  <a:srgbClr val="FFFFFF"/>
                </a:solidFill>
              </a:rPr>
              <a:t>Effective Phrases for Performance Appraisals: A Guide to Successful Evaluations</a:t>
            </a:r>
          </a:p>
          <a:p>
            <a:pPr marL="1027993" indent="-825047" defTabSz="859536">
              <a:spcBef>
                <a:spcPts val="3500"/>
              </a:spcBef>
              <a:defRPr sz="1692">
                <a:solidFill>
                  <a:srgbClr val="000000"/>
                </a:solidFill>
              </a:defRPr>
            </a:pPr>
            <a:r>
              <a:rPr sz="3008" i="1">
                <a:solidFill>
                  <a:srgbClr val="FFFFFF"/>
                </a:solidFill>
              </a:rPr>
              <a:t>The Progressive Discipline Handbook: Smart Strategies for Coaching Employees</a:t>
            </a:r>
            <a:endParaRPr i="1"/>
          </a:p>
          <a:p>
            <a:pPr marL="1027993" indent="-825047" defTabSz="859536">
              <a:spcBef>
                <a:spcPts val="3500"/>
              </a:spcBef>
              <a:defRPr sz="1692">
                <a:solidFill>
                  <a:srgbClr val="000000"/>
                </a:solidFill>
              </a:defRPr>
            </a:pPr>
            <a:r>
              <a:rPr sz="3008" i="1">
                <a:solidFill>
                  <a:srgbClr val="FFFFFF"/>
                </a:solidFill>
              </a:rPr>
              <a:t>A Guide to Giving Your Cats Their Annual Performance Review (Thryn on hackernoon)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title" idx="4294967295"/>
          </p:nvPr>
        </p:nvSpPr>
        <p:spPr>
          <a:xfrm>
            <a:off x="571500" y="5029200"/>
            <a:ext cx="11417300" cy="40386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Sarah Houghton</a:t>
            </a:r>
            <a:br>
              <a:rPr sz="6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sz="4800">
                <a:solidFill>
                  <a:srgbClr val="98B7FE"/>
                </a:solidFill>
                <a:latin typeface="Gill Sans"/>
                <a:ea typeface="Gill Sans"/>
                <a:cs typeface="Gill Sans"/>
                <a:sym typeface="Gill Sans"/>
              </a:rPr>
              <a:t>librarianinblack.net</a:t>
            </a:r>
            <a:br>
              <a:rPr sz="4800">
                <a:solidFill>
                  <a:srgbClr val="98B7FE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sz="4800">
                <a:solidFill>
                  <a:srgbClr val="98B7FE"/>
                </a:solidFill>
                <a:latin typeface="Gill Sans"/>
                <a:ea typeface="Gill Sans"/>
                <a:cs typeface="Gill Sans"/>
                <a:sym typeface="Gill Sans"/>
              </a:rPr>
              <a:t>@thelib</a:t>
            </a:r>
          </a:p>
        </p:txBody>
      </p:sp>
      <p:pic>
        <p:nvPicPr>
          <p:cNvPr id="243" name="image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16600" y="685800"/>
            <a:ext cx="6680200" cy="6680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896111">
              <a:defRPr sz="8232"/>
            </a:lvl1pPr>
          </a:lstStyle>
          <a:p>
            <a:pPr>
              <a:defRPr sz="1764">
                <a:solidFill>
                  <a:srgbClr val="000000"/>
                </a:solidFill>
              </a:defRPr>
            </a:pPr>
            <a:r>
              <a:rPr sz="8232">
                <a:solidFill>
                  <a:srgbClr val="FFFFFF"/>
                </a:solidFill>
              </a:rPr>
              <a:t>Learning from your own good and bad managers</a:t>
            </a:r>
          </a:p>
        </p:txBody>
      </p:sp>
      <p:pic>
        <p:nvPicPr>
          <p:cNvPr id="13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0417" y="2908300"/>
            <a:ext cx="8023966" cy="6410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1270000" y="2986581"/>
            <a:ext cx="10464800" cy="378043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 sz="1800">
                <a:solidFill>
                  <a:srgbClr val="FFFB00"/>
                </a:solidFill>
              </a:defRPr>
            </a:pPr>
            <a:r>
              <a:rPr sz="8400"/>
              <a:t>Legal Issues and </a:t>
            </a:r>
          </a:p>
          <a:p>
            <a:pPr>
              <a:defRPr sz="1800">
                <a:solidFill>
                  <a:srgbClr val="FFFB00"/>
                </a:solidFill>
              </a:defRPr>
            </a:pPr>
            <a:r>
              <a:rPr sz="8400"/>
              <a:t>Local Factors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Employee Groups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1270000" y="2736932"/>
            <a:ext cx="10464800" cy="6985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93610" indent="-877710"/>
            <a:r>
              <a:t>Union organizing laws - on the clock</a:t>
            </a:r>
          </a:p>
          <a:p>
            <a:pPr marL="1093610" indent="-877710"/>
            <a:r>
              <a:t>Progressive discipline is complicated in a union environment</a:t>
            </a:r>
          </a:p>
          <a:p>
            <a:pPr marL="1093610" indent="-877710"/>
            <a:r>
              <a:t>Memoranda of understanding provide list of prohibited/disciplinable behaviors and outline progressive discipline steps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Harassment and Protected Classes</a:t>
            </a:r>
          </a:p>
        </p:txBody>
      </p:sp>
      <p:sp>
        <p:nvSpPr>
          <p:cNvPr id="143" name="Shape 143"/>
          <p:cNvSpPr>
            <a:spLocks noGrp="1"/>
          </p:cNvSpPr>
          <p:nvPr>
            <p:ph type="body" idx="1"/>
          </p:nvPr>
        </p:nvSpPr>
        <p:spPr>
          <a:xfrm>
            <a:off x="1270000" y="2736932"/>
            <a:ext cx="10464800" cy="6985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endParaRPr sz="3200">
              <a:solidFill>
                <a:srgbClr val="FFFFFF"/>
              </a:solidFill>
            </a:endParaRP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Federal: Race, Color, Religion or creed, National origin or ancestry, Sex (including pregnancy, childbirth, and related medical conditions), Age (40+), Physical or mental disability, Veteran status, Genetic information, Citizenship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Wisconsin additional: Marital status, Sexual orientation (includes having a history of or being identified with a preference), Arrest or conviction record,  Military service, Off-duty use of lawful product</a:t>
            </a:r>
          </a:p>
          <a:p>
            <a:pPr marL="1093610" indent="-87771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Liability for inaction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79" y="544484"/>
            <a:ext cx="13009958" cy="8664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885</Words>
  <Application>Microsoft Office PowerPoint</Application>
  <PresentationFormat>Custom</PresentationFormat>
  <Paragraphs>151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Avenir Heavy</vt:lpstr>
      <vt:lpstr>Avenir Roman</vt:lpstr>
      <vt:lpstr>Gill Sans</vt:lpstr>
      <vt:lpstr>Lucida Grande</vt:lpstr>
      <vt:lpstr>Times New Roman</vt:lpstr>
      <vt:lpstr>Wingdings</vt:lpstr>
      <vt:lpstr>Default</vt:lpstr>
      <vt:lpstr>You Can Do It:  Coaching and Disciplining Library Employees </vt:lpstr>
      <vt:lpstr>Personnel Management in Libraries</vt:lpstr>
      <vt:lpstr>Library work…</vt:lpstr>
      <vt:lpstr>No one taught me that in grad school</vt:lpstr>
      <vt:lpstr>Learning from your own good and bad managers</vt:lpstr>
      <vt:lpstr>Legal Issues and  Local Factors</vt:lpstr>
      <vt:lpstr>Employee Groups</vt:lpstr>
      <vt:lpstr>Harassment and Protected Classes</vt:lpstr>
      <vt:lpstr>PowerPoint Presentation</vt:lpstr>
      <vt:lpstr>PowerPoint Presentation</vt:lpstr>
      <vt:lpstr>So let’s pretend something bad happens…</vt:lpstr>
      <vt:lpstr>Questions to Ask Yourself</vt:lpstr>
      <vt:lpstr>More Questions to Ask</vt:lpstr>
      <vt:lpstr>Coaching</vt:lpstr>
      <vt:lpstr>Coaching is developing people's skills and abilities and boosting performance</vt:lpstr>
      <vt:lpstr>Deal with issues and challenges before they become major problems</vt:lpstr>
      <vt:lpstr>PowerPoint Presentation</vt:lpstr>
      <vt:lpstr>Spreadsheet for each employee</vt:lpstr>
      <vt:lpstr>PowerPoint Presentation</vt:lpstr>
      <vt:lpstr>PowerPoint Presentation</vt:lpstr>
      <vt:lpstr>Performance evaluations</vt:lpstr>
      <vt:lpstr>Performance improvement plans</vt:lpstr>
      <vt:lpstr>Performance Improvement Plans 101</vt:lpstr>
      <vt:lpstr>Discipline</vt:lpstr>
      <vt:lpstr>Oral vs. Written</vt:lpstr>
      <vt:lpstr>Progressive discipline</vt:lpstr>
      <vt:lpstr>Documentation</vt:lpstr>
      <vt:lpstr>Interviews</vt:lpstr>
      <vt:lpstr>Investigations</vt:lpstr>
      <vt:lpstr>Written discipline</vt:lpstr>
      <vt:lpstr>Serving discipline</vt:lpstr>
      <vt:lpstr>Responses to discipline</vt:lpstr>
      <vt:lpstr>The People Factor</vt:lpstr>
      <vt:lpstr>PowerPoint Presentation</vt:lpstr>
      <vt:lpstr>Did the last boss ignore problem behavior? </vt:lpstr>
      <vt:lpstr>Ongoing issues vs.  acute issues</vt:lpstr>
      <vt:lpstr>Employee Reactions</vt:lpstr>
      <vt:lpstr>Organization reactions</vt:lpstr>
      <vt:lpstr>Self-Care</vt:lpstr>
      <vt:lpstr>PowerPoint Presentation</vt:lpstr>
      <vt:lpstr>PowerPoint Presentation</vt:lpstr>
      <vt:lpstr>Dealing with your own emotions</vt:lpstr>
      <vt:lpstr>Resources</vt:lpstr>
      <vt:lpstr>Sarah Houghton librarianinblack.net @thelib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Can Do It:  Coaching and Disciplining Library Employees </dc:title>
  <dc:creator>Jamie</dc:creator>
  <cp:lastModifiedBy>Jamie</cp:lastModifiedBy>
  <cp:revision>1</cp:revision>
  <dcterms:modified xsi:type="dcterms:W3CDTF">2017-01-19T14:13:36Z</dcterms:modified>
</cp:coreProperties>
</file>