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2" r:id="rId4"/>
    <p:sldId id="260" r:id="rId5"/>
    <p:sldId id="263" r:id="rId6"/>
    <p:sldId id="271" r:id="rId7"/>
    <p:sldId id="258" r:id="rId8"/>
    <p:sldId id="265" r:id="rId9"/>
    <p:sldId id="273" r:id="rId10"/>
    <p:sldId id="267" r:id="rId11"/>
    <p:sldId id="268" r:id="rId12"/>
    <p:sldId id="275" r:id="rId13"/>
    <p:sldId id="261" r:id="rId14"/>
    <p:sldId id="262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1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4" autoAdjust="0"/>
    <p:restoredTop sz="94660"/>
  </p:normalViewPr>
  <p:slideViewPr>
    <p:cSldViewPr snapToGrid="0">
      <p:cViewPr varScale="1">
        <p:scale>
          <a:sx n="66" d="100"/>
          <a:sy n="66" d="100"/>
        </p:scale>
        <p:origin x="40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D8F63AF-79B8-4619-9AA8-6FA7EDDD356A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B913E7-8857-4E91-AEE4-0B1B03A59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3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8F63AF-79B8-4619-9AA8-6FA7EDDD356A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B913E7-8857-4E91-AEE4-0B1B03A59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8F63AF-79B8-4619-9AA8-6FA7EDDD356A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B913E7-8857-4E91-AEE4-0B1B03A59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4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8F63AF-79B8-4619-9AA8-6FA7EDDD356A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B913E7-8857-4E91-AEE4-0B1B03A59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3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D8F63AF-79B8-4619-9AA8-6FA7EDDD356A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B913E7-8857-4E91-AEE4-0B1B03A59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8F63AF-79B8-4619-9AA8-6FA7EDDD356A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B913E7-8857-4E91-AEE4-0B1B03A59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9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8F63AF-79B8-4619-9AA8-6FA7EDDD356A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B913E7-8857-4E91-AEE4-0B1B03A59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8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8F63AF-79B8-4619-9AA8-6FA7EDDD356A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B913E7-8857-4E91-AEE4-0B1B03A59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8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8F63AF-79B8-4619-9AA8-6FA7EDDD356A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B913E7-8857-4E91-AEE4-0B1B03A59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8F63AF-79B8-4619-9AA8-6FA7EDDD356A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0B913E7-8857-4E91-AEE4-0B1B03A59F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555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D8F63AF-79B8-4619-9AA8-6FA7EDDD356A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B913E7-8857-4E91-AEE4-0B1B03A59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0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3D8F63AF-79B8-4619-9AA8-6FA7EDDD356A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F0B913E7-8857-4E91-AEE4-0B1B03A59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70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school.wisc.edu/" TargetMode="External"/><Relationship Id="rId2" Type="http://schemas.openxmlformats.org/officeDocument/2006/relationships/hyperlink" Target="mailto:mclowe@wisc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Managing a Vibrant Volunteer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Meredith Lowe, UW-Madison iSchool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1" y="5657368"/>
            <a:ext cx="2046029" cy="1129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926" y="5668909"/>
            <a:ext cx="3350314" cy="111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Recruit Strategically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Volunteer Application</a:t>
            </a:r>
          </a:p>
          <a:p>
            <a:pPr lvl="2"/>
            <a:r>
              <a:rPr lang="en-US" sz="1800" dirty="0"/>
              <a:t>Name, address, phone, email</a:t>
            </a:r>
          </a:p>
          <a:p>
            <a:pPr lvl="2"/>
            <a:r>
              <a:rPr lang="en-US" sz="1800" dirty="0"/>
              <a:t>Over/under </a:t>
            </a:r>
            <a:r>
              <a:rPr lang="en-US" sz="1800" dirty="0" smtClean="0"/>
              <a:t>18 (Parent/guardian permission?)</a:t>
            </a:r>
            <a:endParaRPr lang="en-US" sz="1800" dirty="0"/>
          </a:p>
          <a:p>
            <a:pPr lvl="2"/>
            <a:r>
              <a:rPr lang="en-US" sz="1800" dirty="0"/>
              <a:t>L</a:t>
            </a:r>
            <a:r>
              <a:rPr lang="en-US" sz="1800" dirty="0" smtClean="0"/>
              <a:t>ibrary </a:t>
            </a:r>
            <a:r>
              <a:rPr lang="en-US" sz="1800" dirty="0"/>
              <a:t>e</a:t>
            </a:r>
            <a:r>
              <a:rPr lang="en-US" sz="1800" dirty="0" smtClean="0"/>
              <a:t>xperience</a:t>
            </a:r>
            <a:r>
              <a:rPr lang="en-US" sz="1800" dirty="0"/>
              <a:t>?</a:t>
            </a:r>
          </a:p>
          <a:p>
            <a:pPr lvl="2"/>
            <a:r>
              <a:rPr lang="en-US" sz="1800" dirty="0"/>
              <a:t>Special Skills?</a:t>
            </a:r>
          </a:p>
          <a:p>
            <a:pPr lvl="2"/>
            <a:r>
              <a:rPr lang="en-US" sz="1800" dirty="0"/>
              <a:t>Why are they interested?</a:t>
            </a:r>
          </a:p>
          <a:p>
            <a:pPr lvl="2"/>
            <a:r>
              <a:rPr lang="en-US" sz="1800" dirty="0" smtClean="0"/>
              <a:t>Time/date </a:t>
            </a:r>
            <a:r>
              <a:rPr lang="en-US" sz="1800" dirty="0"/>
              <a:t>availability</a:t>
            </a:r>
          </a:p>
          <a:p>
            <a:pPr lvl="2"/>
            <a:r>
              <a:rPr lang="en-US" sz="1800" b="1" u="sng" dirty="0"/>
              <a:t>References?</a:t>
            </a:r>
          </a:p>
          <a:p>
            <a:pPr lvl="2"/>
            <a:r>
              <a:rPr lang="en-US" sz="1800" b="1" u="sng" dirty="0"/>
              <a:t>Fulfilling </a:t>
            </a:r>
            <a:r>
              <a:rPr lang="en-US" sz="1800" b="1" u="sng" dirty="0" smtClean="0"/>
              <a:t>a requirement</a:t>
            </a:r>
            <a:r>
              <a:rPr lang="en-US" sz="1800" b="1" u="sng" dirty="0"/>
              <a:t>? </a:t>
            </a:r>
          </a:p>
          <a:p>
            <a:pPr lvl="2"/>
            <a:r>
              <a:rPr lang="en-US" sz="1800" b="1" u="sng" dirty="0"/>
              <a:t>Background check </a:t>
            </a:r>
            <a:r>
              <a:rPr lang="en-US" sz="1800" b="1" u="sng" dirty="0" smtClean="0"/>
              <a:t>permission (may be necessary for volunteers working with children or other vulnerable populations; check with your legal counsel)</a:t>
            </a:r>
            <a:endParaRPr lang="en-US" sz="1800" b="1" u="sng" dirty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678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Engage Skilled </a:t>
            </a:r>
            <a:r>
              <a:rPr lang="en-US" u="sng" dirty="0" smtClean="0"/>
              <a:t>Volunteers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10294189" cy="3238901"/>
          </a:xfrm>
        </p:spPr>
        <p:txBody>
          <a:bodyPr numCol="2">
            <a:normAutofit fontScale="25000" lnSpcReduction="20000"/>
          </a:bodyPr>
          <a:lstStyle/>
          <a:p>
            <a:pPr lvl="0">
              <a:lnSpc>
                <a:spcPts val="4200"/>
              </a:lnSpc>
            </a:pPr>
            <a:r>
              <a:rPr lang="en-US" sz="12000" dirty="0" smtClean="0"/>
              <a:t>Graphic/web </a:t>
            </a:r>
            <a:r>
              <a:rPr lang="en-US" sz="12000" dirty="0"/>
              <a:t>design</a:t>
            </a:r>
          </a:p>
          <a:p>
            <a:pPr lvl="0">
              <a:lnSpc>
                <a:spcPts val="4200"/>
              </a:lnSpc>
            </a:pPr>
            <a:r>
              <a:rPr lang="en-US" sz="12000" dirty="0"/>
              <a:t>Marketing</a:t>
            </a:r>
          </a:p>
          <a:p>
            <a:pPr lvl="0">
              <a:lnSpc>
                <a:spcPts val="4200"/>
              </a:lnSpc>
            </a:pPr>
            <a:r>
              <a:rPr lang="en-US" sz="12000" dirty="0"/>
              <a:t>Social Media</a:t>
            </a:r>
          </a:p>
          <a:p>
            <a:pPr lvl="0">
              <a:lnSpc>
                <a:spcPts val="4200"/>
              </a:lnSpc>
            </a:pPr>
            <a:r>
              <a:rPr lang="en-US" sz="12000" dirty="0"/>
              <a:t>Event </a:t>
            </a:r>
            <a:r>
              <a:rPr lang="en-US" sz="12000" dirty="0" smtClean="0"/>
              <a:t>planning</a:t>
            </a:r>
          </a:p>
          <a:p>
            <a:pPr lvl="0">
              <a:lnSpc>
                <a:spcPts val="4200"/>
              </a:lnSpc>
            </a:pPr>
            <a:r>
              <a:rPr lang="en-US" sz="12000" dirty="0" smtClean="0"/>
              <a:t>Branding </a:t>
            </a:r>
          </a:p>
          <a:p>
            <a:pPr lvl="0">
              <a:lnSpc>
                <a:spcPts val="4200"/>
              </a:lnSpc>
            </a:pPr>
            <a:endParaRPr lang="en-US" sz="12000" dirty="0" smtClean="0"/>
          </a:p>
          <a:p>
            <a:pPr lvl="0">
              <a:lnSpc>
                <a:spcPts val="4200"/>
              </a:lnSpc>
            </a:pPr>
            <a:r>
              <a:rPr lang="en-US" sz="12000" dirty="0" smtClean="0"/>
              <a:t>Tutoring</a:t>
            </a:r>
            <a:endParaRPr lang="en-US" sz="12000" dirty="0"/>
          </a:p>
          <a:p>
            <a:pPr lvl="0">
              <a:lnSpc>
                <a:spcPts val="4200"/>
              </a:lnSpc>
            </a:pPr>
            <a:r>
              <a:rPr lang="en-US" sz="12000" dirty="0"/>
              <a:t>Strategic planning</a:t>
            </a:r>
          </a:p>
          <a:p>
            <a:pPr lvl="0">
              <a:lnSpc>
                <a:spcPts val="4200"/>
              </a:lnSpc>
            </a:pPr>
            <a:r>
              <a:rPr lang="en-US" sz="12000" dirty="0"/>
              <a:t>Grounds </a:t>
            </a:r>
            <a:r>
              <a:rPr lang="en-US" sz="12000" dirty="0" smtClean="0"/>
              <a:t>keeping</a:t>
            </a:r>
          </a:p>
          <a:p>
            <a:pPr lvl="0">
              <a:lnSpc>
                <a:spcPts val="4200"/>
              </a:lnSpc>
            </a:pPr>
            <a:r>
              <a:rPr lang="en-US" sz="12000" dirty="0" smtClean="0"/>
              <a:t>Specialized programming</a:t>
            </a:r>
            <a:endParaRPr lang="en-US" sz="12000" dirty="0"/>
          </a:p>
          <a:p>
            <a:pPr>
              <a:lnSpc>
                <a:spcPts val="4200"/>
              </a:lnSpc>
            </a:pPr>
            <a:endParaRPr lang="en-US" sz="3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64378" y="5687687"/>
            <a:ext cx="9761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Volunteers for Day of Service Events</a:t>
            </a:r>
            <a:endParaRPr lang="en-US" sz="3200" b="1" dirty="0"/>
          </a:p>
        </p:txBody>
      </p:sp>
      <p:sp>
        <p:nvSpPr>
          <p:cNvPr id="5" name="5-Point Star 4"/>
          <p:cNvSpPr/>
          <p:nvPr/>
        </p:nvSpPr>
        <p:spPr>
          <a:xfrm>
            <a:off x="1796716" y="5687687"/>
            <a:ext cx="561474" cy="425115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593179" y="5687687"/>
            <a:ext cx="561474" cy="425115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2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Volunteer Training &amp; Management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Training Manual</a:t>
            </a:r>
          </a:p>
          <a:p>
            <a:r>
              <a:rPr lang="en-US" sz="4400" dirty="0" smtClean="0"/>
              <a:t>In-person training</a:t>
            </a:r>
          </a:p>
          <a:p>
            <a:r>
              <a:rPr lang="en-US" sz="4400" dirty="0" smtClean="0"/>
              <a:t>Regular check-ins (frequent at first), and trainer is available.</a:t>
            </a:r>
          </a:p>
          <a:p>
            <a:r>
              <a:rPr lang="en-US" sz="4400" dirty="0" smtClean="0"/>
              <a:t>Make sure their time spent matches what you have for them to do.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131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Thanking Your Volunteers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263732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Volunteer Appreciation ideas: </a:t>
            </a:r>
          </a:p>
          <a:p>
            <a:pPr lvl="1"/>
            <a:r>
              <a:rPr lang="en-US" dirty="0" smtClean="0"/>
              <a:t>Party or social </a:t>
            </a:r>
          </a:p>
          <a:p>
            <a:pPr lvl="1"/>
            <a:r>
              <a:rPr lang="en-US" dirty="0" smtClean="0"/>
              <a:t>Honor volunteers with book plates</a:t>
            </a:r>
          </a:p>
          <a:p>
            <a:pPr lvl="1"/>
            <a:r>
              <a:rPr lang="en-US" dirty="0" smtClean="0"/>
              <a:t>Mention them in the newsletter/local paper/Library website/Library social media (if they are they type of person who would welcome this!)</a:t>
            </a:r>
          </a:p>
          <a:p>
            <a:pPr lvl="1"/>
            <a:r>
              <a:rPr lang="en-US" dirty="0" smtClean="0"/>
              <a:t>A thank you note</a:t>
            </a:r>
          </a:p>
          <a:p>
            <a:pPr lvl="1"/>
            <a:r>
              <a:rPr lang="en-US" dirty="0" smtClean="0"/>
              <a:t>Small gifts (such as a bookmark or nice pen, or a mug, or maybe a small gift card)</a:t>
            </a:r>
          </a:p>
          <a:p>
            <a:pPr lvl="1"/>
            <a:r>
              <a:rPr lang="en-US" dirty="0" smtClean="0"/>
              <a:t>And the list goes on….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3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Challenges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“A Bad Fit”</a:t>
            </a:r>
          </a:p>
          <a:p>
            <a:r>
              <a:rPr lang="en-US" sz="4000" dirty="0" smtClean="0"/>
              <a:t>Disciplinary Challenges</a:t>
            </a:r>
          </a:p>
          <a:p>
            <a:r>
              <a:rPr lang="en-US" sz="4000" dirty="0" smtClean="0"/>
              <a:t>Staff buy-in</a:t>
            </a:r>
          </a:p>
          <a:p>
            <a:r>
              <a:rPr lang="en-US" sz="4000" dirty="0" smtClean="0"/>
              <a:t>Should you go of a long-time volunteer who is not getting anything done?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85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Solutions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Refer back to your policy for disciplinary procedures.</a:t>
            </a:r>
          </a:p>
          <a:p>
            <a:r>
              <a:rPr lang="en-US" sz="3200" dirty="0" smtClean="0"/>
              <a:t>Would the volunteer be a better fit at another organization?</a:t>
            </a:r>
          </a:p>
          <a:p>
            <a:r>
              <a:rPr lang="en-US" sz="3200" dirty="0" smtClean="0"/>
              <a:t>Have the difficult conversations – treat this as a management situation.</a:t>
            </a:r>
          </a:p>
          <a:p>
            <a:r>
              <a:rPr lang="en-US" sz="3200" dirty="0" smtClean="0"/>
              <a:t>Have conversations with resistant staff.</a:t>
            </a:r>
          </a:p>
          <a:p>
            <a:r>
              <a:rPr lang="en-US" sz="3200" dirty="0" smtClean="0"/>
              <a:t>Re-framing perspective: with some volunteers, completing tasks may not be the goal for your library.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Any other questions?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Meredith Lowe, </a:t>
            </a:r>
            <a:r>
              <a:rPr lang="en-US" sz="2800" dirty="0" smtClean="0">
                <a:hlinkClick r:id="rId2"/>
              </a:rPr>
              <a:t>mclowe@wisc.edu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>
                <a:hlinkClick r:id="rId3"/>
              </a:rPr>
              <a:t>http://ischool.wisc.edu</a:t>
            </a:r>
            <a:r>
              <a:rPr lang="en-US" sz="2800" dirty="0" smtClean="0"/>
              <a:t>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345" y="5398168"/>
            <a:ext cx="2911905" cy="97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4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Setting the Scene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Why does your library have (or want to have) volunteers?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Why do people volunteer at your library?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3907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Today’s Topics: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Policies</a:t>
            </a:r>
          </a:p>
          <a:p>
            <a:r>
              <a:rPr lang="en-US" sz="4000" dirty="0" smtClean="0"/>
              <a:t>Training and Management</a:t>
            </a:r>
          </a:p>
          <a:p>
            <a:r>
              <a:rPr lang="en-US" sz="4000" dirty="0" smtClean="0"/>
              <a:t>Recruitment</a:t>
            </a:r>
          </a:p>
          <a:p>
            <a:r>
              <a:rPr lang="en-US" sz="4000" dirty="0" smtClean="0"/>
              <a:t>Appreciation</a:t>
            </a:r>
          </a:p>
          <a:p>
            <a:r>
              <a:rPr lang="en-US" sz="4000" dirty="0" smtClean="0"/>
              <a:t>Challenges and Solutions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6699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Volunteer Policies (can be fun!)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Four Key Elements</a:t>
            </a:r>
          </a:p>
          <a:p>
            <a:pPr marL="0" indent="0">
              <a:buNone/>
            </a:pPr>
            <a:endParaRPr lang="en-US" sz="3200" dirty="0" smtClean="0"/>
          </a:p>
          <a:p>
            <a:pPr marL="788670" lvl="1" indent="-514350">
              <a:buFont typeface="+mj-lt"/>
              <a:buAutoNum type="arabicPeriod"/>
            </a:pPr>
            <a:r>
              <a:rPr lang="en-US" sz="3000" dirty="0" smtClean="0"/>
              <a:t>Definition of a volunteer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3000" dirty="0" smtClean="0"/>
              <a:t>List of what volunteers can and cannot do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3000" dirty="0" smtClean="0"/>
              <a:t>Rights and responsibilities of volunteers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3000" dirty="0" smtClean="0"/>
              <a:t>Rights and responsibilities of the library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968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Volunteer Policy Functions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/>
              <a:t>Welcome and Thank Volunteers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Introduce the Library’s Mission Statement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Bring Volunteers into the Library’s </a:t>
            </a:r>
            <a:r>
              <a:rPr lang="en-US" sz="3000" dirty="0"/>
              <a:t>S</a:t>
            </a:r>
            <a:r>
              <a:rPr lang="en-US" sz="3000" dirty="0" smtClean="0"/>
              <a:t>tory 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Provide guidance for volunteers and volunteer managers</a:t>
            </a:r>
            <a:endParaRPr lang="en-US" sz="3000" dirty="0"/>
          </a:p>
          <a:p>
            <a:pPr marL="0" indent="0">
              <a:lnSpc>
                <a:spcPct val="150000"/>
              </a:lnSpc>
              <a:buNone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0829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99" y="114560"/>
            <a:ext cx="10058400" cy="1371600"/>
          </a:xfrm>
        </p:spPr>
        <p:txBody>
          <a:bodyPr>
            <a:normAutofit/>
          </a:bodyPr>
          <a:lstStyle/>
          <a:p>
            <a:r>
              <a:rPr lang="en-US" u="sng" dirty="0" smtClean="0"/>
              <a:t>Recruitment tool: Job Description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310648" y="1622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84134" y="1486160"/>
            <a:ext cx="4441065" cy="4548880"/>
          </a:xfrm>
        </p:spPr>
        <p:txBody>
          <a:bodyPr/>
          <a:lstStyle/>
          <a:p>
            <a:r>
              <a:rPr lang="en-US" sz="2400" dirty="0" smtClean="0"/>
              <a:t>This example is from Spartanburg Co. Public Library (SC)</a:t>
            </a:r>
          </a:p>
          <a:p>
            <a:r>
              <a:rPr lang="en-US" sz="2400" dirty="0" smtClean="0"/>
              <a:t>Clear potential for linking to training and policy manuals</a:t>
            </a:r>
          </a:p>
          <a:p>
            <a:r>
              <a:rPr lang="en-US" sz="2400" dirty="0" smtClean="0"/>
              <a:t>Clear expectations about duties, attitude, and time commitment.</a:t>
            </a:r>
          </a:p>
          <a:p>
            <a:r>
              <a:rPr lang="en-US" sz="2400" dirty="0" smtClean="0"/>
              <a:t>Make one of these for every volunteer role.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1" y="1218838"/>
            <a:ext cx="5344733" cy="508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Recruit Strategically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/>
              <a:t>Mimic practical aspects of your employee hiring </a:t>
            </a:r>
            <a:r>
              <a:rPr lang="en-US" sz="3000" dirty="0"/>
              <a:t>p</a:t>
            </a:r>
            <a:r>
              <a:rPr lang="en-US" sz="3000" dirty="0" smtClean="0"/>
              <a:t>rocess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Use volunteer job descriptions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Volunteer Application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Spread the Word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Engage Skilled Volunteers if needed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0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Oak Park Public Library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This library lists the volunteer opportunities that they are seeking to fill, with short descriptive sentences about what kind of person would be a great fit.</a:t>
            </a:r>
          </a:p>
          <a:p>
            <a:endParaRPr lang="en-US" dirty="0"/>
          </a:p>
          <a:p>
            <a:r>
              <a:rPr lang="en-US" dirty="0" smtClean="0"/>
              <a:t>This is an example of the job description presented in a way to attract volunteers.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298" b="429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 application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Think about what information you need to know about your volunteer applicants to make sure they’re a good fit.</a:t>
            </a:r>
          </a:p>
          <a:p>
            <a:endParaRPr lang="en-US" dirty="0"/>
          </a:p>
          <a:p>
            <a:r>
              <a:rPr lang="en-US" dirty="0" smtClean="0"/>
              <a:t>Source: Oak Park Public Library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2" b="177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12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628</TotalTime>
  <Words>528</Words>
  <Application>Microsoft Office PowerPoint</Application>
  <PresentationFormat>Widescreen</PresentationFormat>
  <Paragraphs>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Savon</vt:lpstr>
      <vt:lpstr>Managing a Vibrant Volunteer Program</vt:lpstr>
      <vt:lpstr>Setting the Scene</vt:lpstr>
      <vt:lpstr>Today’s Topics:</vt:lpstr>
      <vt:lpstr>Volunteer Policies (can be fun!)</vt:lpstr>
      <vt:lpstr>Volunteer Policy Functions</vt:lpstr>
      <vt:lpstr>Recruitment tool: Job Description</vt:lpstr>
      <vt:lpstr>Recruit Strategically</vt:lpstr>
      <vt:lpstr>Oak Park Public Library </vt:lpstr>
      <vt:lpstr>Volunteer application</vt:lpstr>
      <vt:lpstr>Recruit Strategically</vt:lpstr>
      <vt:lpstr>Engage Skilled Volunteers</vt:lpstr>
      <vt:lpstr>Volunteer Training &amp; Management</vt:lpstr>
      <vt:lpstr>Thanking Your Volunteers</vt:lpstr>
      <vt:lpstr>Challenges</vt:lpstr>
      <vt:lpstr>Solutions</vt:lpstr>
      <vt:lpstr>Any other questions?</vt:lpstr>
    </vt:vector>
  </TitlesOfParts>
  <Company>UW - Madison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a Vibrant Volunteer Program</dc:title>
  <dc:creator>Lowe</dc:creator>
  <cp:lastModifiedBy>Jamie Matczak</cp:lastModifiedBy>
  <cp:revision>51</cp:revision>
  <dcterms:created xsi:type="dcterms:W3CDTF">2017-04-21T20:33:59Z</dcterms:created>
  <dcterms:modified xsi:type="dcterms:W3CDTF">2018-01-23T22:23:56Z</dcterms:modified>
</cp:coreProperties>
</file>