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3"/>
  </p:handoutMasterIdLst>
  <p:sldIdLst>
    <p:sldId id="257" r:id="rId2"/>
    <p:sldId id="258" r:id="rId3"/>
    <p:sldId id="260" r:id="rId4"/>
    <p:sldId id="261" r:id="rId5"/>
    <p:sldId id="263" r:id="rId6"/>
    <p:sldId id="262" r:id="rId7"/>
    <p:sldId id="265" r:id="rId8"/>
    <p:sldId id="266" r:id="rId9"/>
    <p:sldId id="267" r:id="rId10"/>
    <p:sldId id="268" r:id="rId11"/>
    <p:sldId id="269" r:id="rId12"/>
  </p:sldIdLst>
  <p:sldSz cx="12192000" cy="6858000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90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79A08623-C60F-4835-8E2B-AC3E2582447E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3B5CA38E-5739-4B2E-A695-4DC839891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1299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263E1EDB-D976-4C68-9BC6-C69359451178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4CC86-6127-42A5-81E3-BB5466A47DA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611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E1EDB-D976-4C68-9BC6-C69359451178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4CC86-6127-42A5-81E3-BB5466A47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69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E1EDB-D976-4C68-9BC6-C69359451178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4CC86-6127-42A5-81E3-BB5466A47DA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7145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E1EDB-D976-4C68-9BC6-C69359451178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4CC86-6127-42A5-81E3-BB5466A47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571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E1EDB-D976-4C68-9BC6-C69359451178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4CC86-6127-42A5-81E3-BB5466A47DA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811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E1EDB-D976-4C68-9BC6-C69359451178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4CC86-6127-42A5-81E3-BB5466A47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84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E1EDB-D976-4C68-9BC6-C69359451178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4CC86-6127-42A5-81E3-BB5466A47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12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E1EDB-D976-4C68-9BC6-C69359451178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4CC86-6127-42A5-81E3-BB5466A47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80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E1EDB-D976-4C68-9BC6-C69359451178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4CC86-6127-42A5-81E3-BB5466A47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423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E1EDB-D976-4C68-9BC6-C69359451178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4CC86-6127-42A5-81E3-BB5466A47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83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E1EDB-D976-4C68-9BC6-C69359451178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4CC86-6127-42A5-81E3-BB5466A47DA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194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263E1EDB-D976-4C68-9BC6-C69359451178}" type="datetimeFigureOut">
              <a:rPr lang="en-US" smtClean="0"/>
              <a:t>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5A4CC86-6127-42A5-81E3-BB5466A47DA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605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s://www.snapchat.com/safety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ewinternet.org/2016/11/11/social-media-update-2016/" TargetMode="External"/><Relationship Id="rId3" Type="http://schemas.openxmlformats.org/officeDocument/2006/relationships/hyperlink" Target="https://blog.twitter.com/2016/periscope-broadcasts-live-on-twitter" TargetMode="External"/><Relationship Id="rId7" Type="http://schemas.openxmlformats.org/officeDocument/2006/relationships/hyperlink" Target="http://qz.com/724892/twitter-live-is-a-new-thing-from-twitter-that-actually-seems-useful/" TargetMode="External"/><Relationship Id="rId2" Type="http://schemas.openxmlformats.org/officeDocument/2006/relationships/hyperlink" Target="https://americanlibrariesmagazine.org/2016/11/01/snapchat-in-the-library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davidleeking.com/snapchat-content-ideas-for-libraries/" TargetMode="External"/><Relationship Id="rId11" Type="http://schemas.openxmlformats.org/officeDocument/2006/relationships/hyperlink" Target="http://www.usatoday.com/story/tech/news/2016/04/14/survey-snapchat-most-popular-app-among-teens/83021810/" TargetMode="External"/><Relationship Id="rId5" Type="http://schemas.openxmlformats.org/officeDocument/2006/relationships/hyperlink" Target="http://www.slj.com/2016/05/teens-ya/how-to-use-snapchat-for-readers-advisory/#_" TargetMode="External"/><Relationship Id="rId10" Type="http://schemas.openxmlformats.org/officeDocument/2006/relationships/hyperlink" Target="http://www.forbes.com/sites/greatspeculations/2016/12/19/live-streaming-on-twitter-should-increase-user-engagement/#75f9824a4911" TargetMode="External"/><Relationship Id="rId4" Type="http://schemas.openxmlformats.org/officeDocument/2006/relationships/hyperlink" Target="https://www.facebook.com/facebookmedia/best-practices/live" TargetMode="External"/><Relationship Id="rId9" Type="http://schemas.openxmlformats.org/officeDocument/2006/relationships/hyperlink" Target="https://www.wired.com/2016/04/how-to-use-snapchat-guide-millennials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orbes.com/sites/greatspeculations/2016/12/19/live-streaming-on-twitter-should-increase-user-engagement/#3961cbc44911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www.usatoday.com/story/tech/news/2016/04/14/survey-snapchat-most-popular-app-among-teens/83021810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Snapchat, Facebook, Twitter Video, Video, Video: </a:t>
            </a:r>
            <a:br>
              <a:rPr lang="en-US" sz="2800" dirty="0"/>
            </a:br>
            <a:r>
              <a:rPr lang="en-US" sz="2800" dirty="0"/>
              <a:t>Or, Using Video to market library Services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Anne Hamland </a:t>
            </a:r>
          </a:p>
          <a:p>
            <a:r>
              <a:rPr lang="en-US" dirty="0"/>
              <a:t>WVLS</a:t>
            </a:r>
          </a:p>
          <a:p>
            <a:r>
              <a:rPr lang="en-US" dirty="0"/>
              <a:t>Communications Coordinator</a:t>
            </a:r>
          </a:p>
        </p:txBody>
      </p:sp>
    </p:spTree>
    <p:extLst>
      <p:ext uri="{BB962C8B-B14F-4D97-AF65-F5344CB8AC3E}">
        <p14:creationId xmlns:p14="http://schemas.microsoft.com/office/powerpoint/2010/main" val="674650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9" y="585216"/>
            <a:ext cx="5048868" cy="1499616"/>
          </a:xfrm>
        </p:spPr>
        <p:txBody>
          <a:bodyPr>
            <a:normAutofit/>
          </a:bodyPr>
          <a:lstStyle/>
          <a:p>
            <a:r>
              <a:rPr lang="en-US" dirty="0"/>
              <a:t>Get Permission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5902061" cy="393192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61999" y="2187581"/>
            <a:ext cx="5310997" cy="4306385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Be “in the moment,” but be thoughtful.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Get permission. Ask BEFORE filming.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Permission slip/Photography form 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Municipal legal advice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hlinkClick r:id="rId2"/>
              </a:rPr>
              <a:t>Snapchat Safety Center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32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639019"/>
            <a:ext cx="9720073" cy="5072332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Alfonzo, Paige. </a:t>
            </a:r>
            <a:r>
              <a:rPr lang="en-US" dirty="0">
                <a:hlinkClick r:id="rId2"/>
              </a:rPr>
              <a:t>Snapchat in the Library. </a:t>
            </a:r>
            <a:r>
              <a:rPr lang="en-US" dirty="0"/>
              <a:t>American Libraries. November 1, 2016.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err="1"/>
              <a:t>Beykpour</a:t>
            </a:r>
            <a:r>
              <a:rPr lang="en-US" dirty="0"/>
              <a:t>, </a:t>
            </a:r>
            <a:r>
              <a:rPr lang="en-US" dirty="0" err="1"/>
              <a:t>Kayvon</a:t>
            </a:r>
            <a:r>
              <a:rPr lang="en-US" dirty="0"/>
              <a:t>. </a:t>
            </a:r>
            <a:r>
              <a:rPr lang="en-US" dirty="0">
                <a:hlinkClick r:id="rId3"/>
              </a:rPr>
              <a:t>Periscope broadcasts: live on Twitter. </a:t>
            </a:r>
            <a:r>
              <a:rPr lang="en-US" dirty="0"/>
              <a:t>January, 12, 2016.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Facebook. </a:t>
            </a:r>
            <a:r>
              <a:rPr lang="en-US" dirty="0">
                <a:hlinkClick r:id="rId4"/>
              </a:rPr>
              <a:t>Tips for using Facebook Live. </a:t>
            </a: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Graves, Alana. </a:t>
            </a:r>
            <a:r>
              <a:rPr lang="en-US" dirty="0">
                <a:hlinkClick r:id="rId5"/>
              </a:rPr>
              <a:t>How to Use Snapchat for Readers’ Advisory. </a:t>
            </a:r>
            <a:r>
              <a:rPr lang="en-US" dirty="0"/>
              <a:t>School Library Journal, May 2, 2016.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King, David Lee. </a:t>
            </a:r>
            <a:r>
              <a:rPr lang="en-US" dirty="0">
                <a:hlinkClick r:id="rId6"/>
              </a:rPr>
              <a:t>Snapchat Content for Libraries. </a:t>
            </a:r>
            <a:r>
              <a:rPr lang="en-US" dirty="0"/>
              <a:t>April 19, 2016.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Murphy, Mike. </a:t>
            </a:r>
            <a:r>
              <a:rPr lang="en-US" dirty="0">
                <a:hlinkClick r:id="rId7"/>
              </a:rPr>
              <a:t>Twitter Live is a new thing from Twitter that actually seems useful. </a:t>
            </a:r>
            <a:r>
              <a:rPr lang="en-US" dirty="0"/>
              <a:t>Quartz. July 6, 2016.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Pew Research Center: </a:t>
            </a:r>
            <a:r>
              <a:rPr lang="en-US" dirty="0">
                <a:hlinkClick r:id="rId8"/>
              </a:rPr>
              <a:t>Social Media Update 2016</a:t>
            </a: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Ram, A. and A. Shaffer. </a:t>
            </a:r>
            <a:r>
              <a:rPr lang="en-US" dirty="0">
                <a:hlinkClick r:id="rId9"/>
              </a:rPr>
              <a:t>How to Use Snapchat. </a:t>
            </a:r>
            <a:r>
              <a:rPr lang="en-US" dirty="0"/>
              <a:t>Wired. April, 6, 2016.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err="1"/>
              <a:t>Trefis</a:t>
            </a:r>
            <a:r>
              <a:rPr lang="en-US" dirty="0"/>
              <a:t> Team. </a:t>
            </a:r>
            <a:r>
              <a:rPr lang="en-US" dirty="0">
                <a:hlinkClick r:id="rId10"/>
              </a:rPr>
              <a:t>Live Streaming on Twitter Should Increase User Engagement. </a:t>
            </a:r>
            <a:r>
              <a:rPr lang="en-US" dirty="0"/>
              <a:t>Forbes. December 19, 2016.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USA Today. </a:t>
            </a:r>
            <a:r>
              <a:rPr lang="en-US" dirty="0">
                <a:hlinkClick r:id="rId11"/>
              </a:rPr>
              <a:t>Teens love Snapchat. </a:t>
            </a:r>
            <a:r>
              <a:rPr lang="en-US" dirty="0"/>
              <a:t>Also Instagram. April 16, 2016.</a:t>
            </a:r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860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9525" y="0"/>
            <a:ext cx="2735441" cy="34385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5902061" cy="1499616"/>
          </a:xfrm>
        </p:spPr>
        <p:txBody>
          <a:bodyPr>
            <a:normAutofit/>
          </a:bodyPr>
          <a:lstStyle/>
          <a:p>
            <a:r>
              <a:rPr lang="en-US" dirty="0"/>
              <a:t>What’s Hot right now?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24128" y="2286000"/>
            <a:ext cx="5902061" cy="393192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Videos, videos, videos!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Soundless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Facebook Live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Twitter Live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Snapchat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Photoshopped/edited images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9525" y="3438527"/>
            <a:ext cx="2735441" cy="3514726"/>
          </a:xfrm>
          <a:prstGeom prst="rect">
            <a:avLst/>
          </a:prstGeom>
        </p:spPr>
      </p:pic>
      <p:pic>
        <p:nvPicPr>
          <p:cNvPr id="2056" name="Picture 8" descr="https://s0.wp.com/wp-content/themes/vip/fb-liveblog/images/about/feature3@2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517" y="74876"/>
            <a:ext cx="1983868" cy="389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g.twimg.com/blog/blog/image/unspecifi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105" y="4247271"/>
            <a:ext cx="2958692" cy="243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72800" y="5894961"/>
            <a:ext cx="17726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Dec 2016 Forbes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06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dirty="0"/>
              <a:t>Facebook vs. </a:t>
            </a:r>
            <a:r>
              <a:rPr lang="en-US" dirty="0" err="1"/>
              <a:t>TWitter</a:t>
            </a:r>
            <a:endParaRPr lang="en-US" dirty="0"/>
          </a:p>
        </p:txBody>
      </p:sp>
      <p:pic>
        <p:nvPicPr>
          <p:cNvPr id="2050" name="Picture 2" descr="http://assets.pewresearch.org/wp-content/uploads/sites/14/2016/11/10123140/PI_2016.11.11_Social-Media-Update_0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26" y="1645112"/>
            <a:ext cx="2844986" cy="489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tar: 5 Points 6"/>
          <p:cNvSpPr/>
          <p:nvPr/>
        </p:nvSpPr>
        <p:spPr>
          <a:xfrm>
            <a:off x="490915" y="3586581"/>
            <a:ext cx="247650" cy="232944"/>
          </a:xfrm>
          <a:prstGeom prst="star5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ar: 5 Points 16"/>
          <p:cNvSpPr/>
          <p:nvPr/>
        </p:nvSpPr>
        <p:spPr>
          <a:xfrm>
            <a:off x="3360775" y="2440072"/>
            <a:ext cx="247650" cy="232944"/>
          </a:xfrm>
          <a:prstGeom prst="star5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 descr="http://assets.pewresearch.org/wp-content/uploads/sites/14/2016/11/10123258/PI_2016.11.11_Social-Media-Update_0-0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29077" y="1645112"/>
            <a:ext cx="2851942" cy="489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tar: 5 Points 13"/>
          <p:cNvSpPr/>
          <p:nvPr/>
        </p:nvSpPr>
        <p:spPr>
          <a:xfrm>
            <a:off x="6882678" y="2440072"/>
            <a:ext cx="198341" cy="186563"/>
          </a:xfrm>
          <a:prstGeom prst="star5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ar: 5 Points 14"/>
          <p:cNvSpPr/>
          <p:nvPr/>
        </p:nvSpPr>
        <p:spPr>
          <a:xfrm>
            <a:off x="6783507" y="3051446"/>
            <a:ext cx="198341" cy="186563"/>
          </a:xfrm>
          <a:prstGeom prst="star5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746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5"/>
            <a:ext cx="2780121" cy="1976829"/>
          </a:xfrm>
        </p:spPr>
        <p:txBody>
          <a:bodyPr>
            <a:normAutofit/>
          </a:bodyPr>
          <a:lstStyle/>
          <a:p>
            <a:r>
              <a:rPr lang="en-US" dirty="0"/>
              <a:t>Social Media </a:t>
            </a:r>
            <a:br>
              <a:rPr lang="en-US" dirty="0"/>
            </a:br>
            <a:r>
              <a:rPr lang="en-US" dirty="0"/>
              <a:t>Use</a:t>
            </a:r>
          </a:p>
        </p:txBody>
      </p:sp>
      <p:pic>
        <p:nvPicPr>
          <p:cNvPr id="5122" name="Picture 2" descr="http://assets.pewresearch.org/wp-content/uploads/sites/14/2016/11/10123529/PI_2016.11.11_Social-Media-Update_0-0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4" y="585216"/>
            <a:ext cx="7230989" cy="578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56708" y="2674188"/>
            <a:ext cx="2771495" cy="316066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56% online adults use more than one of the five social media platforms.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9" name="Star: 5 Points 8"/>
          <p:cNvSpPr/>
          <p:nvPr/>
        </p:nvSpPr>
        <p:spPr>
          <a:xfrm>
            <a:off x="11128602" y="1968360"/>
            <a:ext cx="247650" cy="232944"/>
          </a:xfrm>
          <a:prstGeom prst="star5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931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9" y="585216"/>
            <a:ext cx="5048868" cy="1499616"/>
          </a:xfrm>
        </p:spPr>
        <p:txBody>
          <a:bodyPr>
            <a:normAutofit/>
          </a:bodyPr>
          <a:lstStyle/>
          <a:p>
            <a:r>
              <a:rPr lang="en-US" dirty="0"/>
              <a:t>Tool: Facebook and Twitter live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5902061" cy="393192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62001" y="2783707"/>
            <a:ext cx="5310996" cy="4306385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Tips for going live: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Tell people when you’re going live.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Use strong </a:t>
            </a:r>
            <a:r>
              <a:rPr lang="en-US" dirty="0" err="1"/>
              <a:t>wifi</a:t>
            </a:r>
            <a:r>
              <a:rPr lang="en-US" dirty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Write a great description to capture attention and outline your broadcast.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Ask viewers to follow you.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Acknowledge comments and reactions live.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Be creative and go live often!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1891" y="0"/>
            <a:ext cx="3990109" cy="51459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248" y="1587125"/>
            <a:ext cx="2928480" cy="2238960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8960" y="3172692"/>
            <a:ext cx="3083040" cy="36853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90914" y="691412"/>
            <a:ext cx="2711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Barbara S. Ponce Lib. Pinellas Park, FL</a:t>
            </a:r>
          </a:p>
        </p:txBody>
      </p:sp>
    </p:spTree>
    <p:extLst>
      <p:ext uri="{BB962C8B-B14F-4D97-AF65-F5344CB8AC3E}">
        <p14:creationId xmlns:p14="http://schemas.microsoft.com/office/powerpoint/2010/main" val="1429674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5902061" cy="1499616"/>
          </a:xfrm>
        </p:spPr>
        <p:txBody>
          <a:bodyPr>
            <a:normAutofit/>
          </a:bodyPr>
          <a:lstStyle/>
          <a:p>
            <a:r>
              <a:rPr lang="en-US" dirty="0"/>
              <a:t>Tool: Snapchat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5902061" cy="393192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62000" y="2562046"/>
            <a:ext cx="5310996" cy="393192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Tw Cen MT" panose="020B0602020104020603" pitchFamily="34" charset="0"/>
              <a:buNone/>
            </a:pPr>
            <a:r>
              <a:rPr lang="en-US" dirty="0"/>
              <a:t>What is Snapchat?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Preferred social network for Teens </a:t>
            </a:r>
            <a:r>
              <a:rPr lang="en-US" dirty="0">
                <a:hlinkClick r:id="rId2"/>
              </a:rPr>
              <a:t>April 16, 2016 USA Today</a:t>
            </a:r>
            <a:r>
              <a:rPr lang="en-US" dirty="0"/>
              <a:t>, polled 6,500 U.S. teens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An app that automatically deletes sent messages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100 Million+ users since 2011 launch.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/>
              <a:t>8 Billion daily videos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Instant messaging feature</a:t>
            </a:r>
          </a:p>
        </p:txBody>
      </p:sp>
      <p:pic>
        <p:nvPicPr>
          <p:cNvPr id="1026" name="Picture 2" descr="Snapchat-logo-300pi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290" y="580904"/>
            <a:ext cx="1473139" cy="147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8014" y="3432744"/>
            <a:ext cx="1925936" cy="34238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4375" y="-137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20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9" y="585216"/>
            <a:ext cx="5048868" cy="1499616"/>
          </a:xfrm>
        </p:spPr>
        <p:txBody>
          <a:bodyPr>
            <a:normAutofit/>
          </a:bodyPr>
          <a:lstStyle/>
          <a:p>
            <a:r>
              <a:rPr lang="en-US" dirty="0"/>
              <a:t>Tools Libraries can use to create videos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62001" y="2838091"/>
            <a:ext cx="5310996" cy="3379830"/>
          </a:xfrm>
          <a:prstGeom prst="rect">
            <a:avLst/>
          </a:prstGeom>
        </p:spPr>
        <p:txBody>
          <a:bodyPr vert="horz" lIns="45720" tIns="45720" rIns="45720" bIns="45720" rtlCol="0">
            <a:normAutofit fontScale="92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sz="2600" dirty="0"/>
              <a:t>Create library accounts for: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200" dirty="0"/>
              <a:t>Snapchat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200" dirty="0"/>
              <a:t>Facebook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200" dirty="0"/>
              <a:t>Twitter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200" dirty="0"/>
              <a:t>Google+</a:t>
            </a:r>
          </a:p>
          <a:p>
            <a:pPr marL="0" indent="0">
              <a:buNone/>
            </a:pPr>
            <a:endParaRPr lang="en-US" sz="2600" b="1" dirty="0"/>
          </a:p>
          <a:p>
            <a:pPr marL="0" indent="0">
              <a:buNone/>
            </a:pPr>
            <a:r>
              <a:rPr lang="en-US" sz="4000" b="1" dirty="0"/>
              <a:t>WAIT. </a:t>
            </a:r>
            <a:r>
              <a:rPr lang="en-US" sz="4000" b="1" dirty="0" err="1"/>
              <a:t>Annnnnnnnnnd</a:t>
            </a:r>
            <a:r>
              <a:rPr lang="en-US" sz="4000" b="1" dirty="0">
                <a:sym typeface="Wingdings" panose="05000000000000000000" pitchFamily="2" charset="2"/>
              </a:rPr>
              <a:t></a:t>
            </a:r>
          </a:p>
          <a:p>
            <a:pPr marL="0" indent="0">
              <a:buNone/>
            </a:pPr>
            <a:r>
              <a:rPr lang="en-US" sz="4000" b="1" dirty="0">
                <a:sym typeface="Wingdings" panose="05000000000000000000" pitchFamily="2" charset="2"/>
              </a:rPr>
              <a:t>Let’s get low</a:t>
            </a:r>
            <a:r>
              <a:rPr lang="en-US" sz="3200" b="1" dirty="0">
                <a:sym typeface="Wingdings" panose="05000000000000000000" pitchFamily="2" charset="2"/>
              </a:rPr>
              <a:t>(</a:t>
            </a:r>
            <a:r>
              <a:rPr lang="en-US" sz="3200" b="1" dirty="0" err="1">
                <a:sym typeface="Wingdings" panose="05000000000000000000" pitchFamily="2" charset="2"/>
              </a:rPr>
              <a:t>ish</a:t>
            </a:r>
            <a:r>
              <a:rPr lang="en-US" sz="3200" b="1" dirty="0">
                <a:sym typeface="Wingdings" panose="05000000000000000000" pitchFamily="2" charset="2"/>
              </a:rPr>
              <a:t>)</a:t>
            </a:r>
            <a:r>
              <a:rPr lang="en-US" sz="4000" b="1" dirty="0">
                <a:sym typeface="Wingdings" panose="05000000000000000000" pitchFamily="2" charset="2"/>
              </a:rPr>
              <a:t>tech!</a:t>
            </a:r>
          </a:p>
        </p:txBody>
      </p:sp>
      <p:pic>
        <p:nvPicPr>
          <p:cNvPr id="4" name="Picture 4" descr="https://images-na.ssl-images-amazon.com/images/I/715ciAX7K%2BL._SL1500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439" y="2286000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images-na.ssl-images-amazon.com/images/I/71k2W0BxJYL._SL1500_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39324" y="224488"/>
            <a:ext cx="3099830" cy="247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577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9" y="585216"/>
            <a:ext cx="5048868" cy="1499616"/>
          </a:xfrm>
        </p:spPr>
        <p:txBody>
          <a:bodyPr>
            <a:normAutofit/>
          </a:bodyPr>
          <a:lstStyle/>
          <a:p>
            <a:r>
              <a:rPr lang="en-US" dirty="0"/>
              <a:t>Who is making the videos?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5902061" cy="393192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62001" y="2739671"/>
            <a:ext cx="5310996" cy="4306385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Staff already using social media.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Enthusiastic staff members!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Be personable, be personal.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Ground rules: set expectations beforehand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PRACTICE.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499132" y="4468327"/>
            <a:ext cx="5310996" cy="2258295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err="1"/>
              <a:t>SnapChat</a:t>
            </a:r>
            <a:r>
              <a:rPr lang="en-US" sz="2000" dirty="0"/>
              <a:t> Libraries</a:t>
            </a:r>
          </a:p>
          <a:p>
            <a:pPr marL="0" indent="0">
              <a:buNone/>
            </a:pPr>
            <a:r>
              <a:rPr lang="en-US" sz="2000" dirty="0"/>
              <a:t>@</a:t>
            </a:r>
            <a:r>
              <a:rPr lang="en-US" sz="2000" dirty="0" err="1"/>
              <a:t>cmclibrary</a:t>
            </a:r>
            <a:r>
              <a:rPr lang="en-US" sz="2000" dirty="0"/>
              <a:t> Cape May County Library (NJ)</a:t>
            </a:r>
          </a:p>
          <a:p>
            <a:pPr marL="0" indent="0">
              <a:buNone/>
            </a:pPr>
            <a:r>
              <a:rPr lang="en-US" sz="2000" dirty="0"/>
              <a:t>@</a:t>
            </a:r>
            <a:r>
              <a:rPr lang="en-US" sz="2000" dirty="0" err="1"/>
              <a:t>cincylibrary</a:t>
            </a:r>
            <a:r>
              <a:rPr lang="en-US" sz="2000" dirty="0"/>
              <a:t> Cincinnati Public Library</a:t>
            </a:r>
          </a:p>
          <a:p>
            <a:pPr marL="0" indent="0">
              <a:buNone/>
            </a:pPr>
            <a:r>
              <a:rPr lang="en-US" sz="2000" dirty="0"/>
              <a:t>@</a:t>
            </a:r>
            <a:r>
              <a:rPr lang="en-US" sz="2000" dirty="0" err="1"/>
              <a:t>lblibrary</a:t>
            </a:r>
            <a:r>
              <a:rPr lang="en-US" sz="2000" dirty="0"/>
              <a:t> Long Beach (CA) Public Library</a:t>
            </a:r>
          </a:p>
          <a:p>
            <a:pPr marL="0" indent="0">
              <a:buNone/>
            </a:pPr>
            <a:r>
              <a:rPr lang="en-US" sz="2000" dirty="0"/>
              <a:t>@</a:t>
            </a:r>
            <a:r>
              <a:rPr lang="en-US" sz="2000" dirty="0" err="1"/>
              <a:t>therlpl</a:t>
            </a:r>
            <a:r>
              <a:rPr lang="en-US" sz="2000" dirty="0"/>
              <a:t> Rice Lake Public Library (WI) 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742" y="4023659"/>
            <a:ext cx="1424396" cy="25322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296" y="71206"/>
            <a:ext cx="4305112" cy="3781622"/>
          </a:xfrm>
          <a:prstGeom prst="rect">
            <a:avLst/>
          </a:prstGeom>
        </p:spPr>
      </p:pic>
      <p:sp>
        <p:nvSpPr>
          <p:cNvPr id="8" name="Heart 7"/>
          <p:cNvSpPr/>
          <p:nvPr/>
        </p:nvSpPr>
        <p:spPr>
          <a:xfrm>
            <a:off x="9092242" y="1386782"/>
            <a:ext cx="414067" cy="439947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art 9"/>
          <p:cNvSpPr/>
          <p:nvPr/>
        </p:nvSpPr>
        <p:spPr>
          <a:xfrm>
            <a:off x="9434818" y="1694531"/>
            <a:ext cx="414067" cy="439947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art 11"/>
          <p:cNvSpPr/>
          <p:nvPr/>
        </p:nvSpPr>
        <p:spPr>
          <a:xfrm>
            <a:off x="10004071" y="1826729"/>
            <a:ext cx="414067" cy="439947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8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9" y="585216"/>
            <a:ext cx="5048868" cy="1499616"/>
          </a:xfrm>
        </p:spPr>
        <p:txBody>
          <a:bodyPr>
            <a:normAutofit/>
          </a:bodyPr>
          <a:lstStyle/>
          <a:p>
            <a:r>
              <a:rPr lang="en-US" dirty="0"/>
              <a:t>Ideas for video content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21501" y="2083561"/>
            <a:ext cx="300199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002060"/>
                </a:solidFill>
              </a:rPr>
              <a:t>Promotions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72532" y="2205487"/>
            <a:ext cx="1971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Special events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36147" y="2836429"/>
            <a:ext cx="1971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Coupons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72997" y="3777574"/>
            <a:ext cx="4017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Fine Forgiveness Programs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652238" y="3439981"/>
            <a:ext cx="271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National Dog Day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243202" y="2436319"/>
            <a:ext cx="1971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Displays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63013" y="3012798"/>
            <a:ext cx="3482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Insider Information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47028" y="4905432"/>
            <a:ext cx="2897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Santa Interviews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8046" y="5956844"/>
            <a:ext cx="6216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Summer Reading Program Special Guests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27321" y="5514099"/>
            <a:ext cx="1971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Book Talks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947028" y="1641520"/>
            <a:ext cx="2764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Scavenger Hunts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62333" y="4424397"/>
            <a:ext cx="3033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Special Projects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98319" y="5021145"/>
            <a:ext cx="1971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Staff Talents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530032" y="6100341"/>
            <a:ext cx="1971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Staff Picks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81894" y="2882879"/>
            <a:ext cx="300199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002060"/>
                </a:solidFill>
              </a:rPr>
              <a:t>News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34136" y="3708509"/>
            <a:ext cx="271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Storytime Clips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60138" y="4603740"/>
            <a:ext cx="271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New Puppets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42671" y="4571717"/>
            <a:ext cx="271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New Toys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72997" y="6308242"/>
            <a:ext cx="3056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Celebrity Library Users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860817" y="809286"/>
            <a:ext cx="2764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Did you know?!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367" y="5197550"/>
            <a:ext cx="2764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Collection Highlights</a:t>
            </a:r>
          </a:p>
        </p:txBody>
      </p:sp>
    </p:spTree>
    <p:extLst>
      <p:ext uri="{BB962C8B-B14F-4D97-AF65-F5344CB8AC3E}">
        <p14:creationId xmlns:p14="http://schemas.microsoft.com/office/powerpoint/2010/main" val="3569907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202</TotalTime>
  <Words>503</Words>
  <Application>Microsoft Office PowerPoint</Application>
  <PresentationFormat>Widescreen</PresentationFormat>
  <Paragraphs>103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Calibri</vt:lpstr>
      <vt:lpstr>Tw Cen MT</vt:lpstr>
      <vt:lpstr>Tw Cen MT Condensed</vt:lpstr>
      <vt:lpstr>Wingdings</vt:lpstr>
      <vt:lpstr>Wingdings 3</vt:lpstr>
      <vt:lpstr>Integral</vt:lpstr>
      <vt:lpstr>Snapchat, Facebook, Twitter Video, Video, Video:  Or, Using Video to market library Services</vt:lpstr>
      <vt:lpstr>What’s Hot right now?</vt:lpstr>
      <vt:lpstr>Facebook vs. TWitter</vt:lpstr>
      <vt:lpstr>Social Media  Use</vt:lpstr>
      <vt:lpstr>Tool: Facebook and Twitter live</vt:lpstr>
      <vt:lpstr>Tool: Snapchat</vt:lpstr>
      <vt:lpstr>Tools Libraries can use to create videos</vt:lpstr>
      <vt:lpstr>Who is making the videos?</vt:lpstr>
      <vt:lpstr>Ideas for video content</vt:lpstr>
      <vt:lpstr>Get Permission</vt:lpstr>
      <vt:lpstr>Resources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Snapchat, Instagram, Facebook, Video, Video, Video:  Or, Using Video to market library Services</dc:title>
  <dc:creator>Anne Hamland</dc:creator>
  <cp:lastModifiedBy>Jamie</cp:lastModifiedBy>
  <cp:revision>23</cp:revision>
  <cp:lastPrinted>2017-01-09T18:48:48Z</cp:lastPrinted>
  <dcterms:created xsi:type="dcterms:W3CDTF">2016-12-30T21:19:41Z</dcterms:created>
  <dcterms:modified xsi:type="dcterms:W3CDTF">2017-01-10T20:13:58Z</dcterms:modified>
</cp:coreProperties>
</file>