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5" r:id="rId4"/>
    <p:sldId id="266" r:id="rId5"/>
    <p:sldId id="268" r:id="rId6"/>
    <p:sldId id="273" r:id="rId7"/>
    <p:sldId id="257" r:id="rId8"/>
    <p:sldId id="270" r:id="rId9"/>
    <p:sldId id="276" r:id="rId10"/>
    <p:sldId id="258" r:id="rId11"/>
    <p:sldId id="277" r:id="rId12"/>
    <p:sldId id="263" r:id="rId13"/>
    <p:sldId id="278" r:id="rId14"/>
    <p:sldId id="261" r:id="rId15"/>
    <p:sldId id="275" r:id="rId16"/>
    <p:sldId id="262" r:id="rId17"/>
    <p:sldId id="271" r:id="rId18"/>
    <p:sldId id="259" r:id="rId19"/>
    <p:sldId id="274" r:id="rId20"/>
    <p:sldId id="267" r:id="rId21"/>
    <p:sldId id="269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7" autoAdjust="0"/>
  </p:normalViewPr>
  <p:slideViewPr>
    <p:cSldViewPr>
      <p:cViewPr varScale="1">
        <p:scale>
          <a:sx n="73" d="100"/>
          <a:sy n="73" d="100"/>
        </p:scale>
        <p:origin x="10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9ADF-65C0-4E19-8B61-58090F50637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EF027-6DFF-424C-A0BF-61F242F7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1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1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39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0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F027-6DFF-424C-A0BF-61F242F7C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1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6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634D-033E-496A-B030-F167CFCC136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5593-A6CF-4B9B-94D1-244B5184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94089"/>
            <a:ext cx="4384479" cy="2421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2228851"/>
          </a:xfrm>
        </p:spPr>
        <p:txBody>
          <a:bodyPr/>
          <a:lstStyle/>
          <a:p>
            <a:r>
              <a:rPr lang="en-US" dirty="0" smtClean="0"/>
              <a:t>Part-Time Employees</a:t>
            </a:r>
            <a:br>
              <a:rPr lang="en-US" dirty="0" smtClean="0"/>
            </a:br>
            <a:r>
              <a:rPr lang="en-US" b="1" dirty="0" smtClean="0"/>
              <a:t>Big</a:t>
            </a:r>
            <a:r>
              <a:rPr lang="en-US" dirty="0" smtClean="0"/>
              <a:t> </a:t>
            </a:r>
            <a:r>
              <a:rPr lang="en-US" b="1" dirty="0" smtClean="0"/>
              <a:t>Time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800600"/>
            <a:ext cx="7086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Rachel Arndt</a:t>
            </a:r>
          </a:p>
          <a:p>
            <a:r>
              <a:rPr lang="en-US" dirty="0" smtClean="0"/>
              <a:t>Coordinator, General Reference &amp; Customer Service</a:t>
            </a:r>
          </a:p>
          <a:p>
            <a:r>
              <a:rPr lang="en-US" dirty="0" smtClean="0"/>
              <a:t>Milwaukee Public Library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6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63976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040188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Other life priorities may take precedence.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Employee is advancing education or side hustle.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Income/benefits may limit interested candidates.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Does not align with career goals.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Different expectations than full-time workers.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228600"/>
            <a:ext cx="4041775" cy="639762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066800"/>
            <a:ext cx="4041775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Well-rounded employee with varied experiences.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Flexibility to meet organization and employee needs.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Predictable income for candidates not interested in full-time work.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Aligns with career goals.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Job duties identical to full-time staff, equalizing work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27408"/>
          <a:stretch/>
        </p:blipFill>
        <p:spPr>
          <a:xfrm>
            <a:off x="1219200" y="228600"/>
            <a:ext cx="6637867" cy="6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Recruiting Part-Time Staff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Is this </a:t>
            </a:r>
            <a:r>
              <a:rPr lang="en-US" sz="4000" u="sng" dirty="0" smtClean="0"/>
              <a:t>really</a:t>
            </a:r>
            <a:r>
              <a:rPr lang="en-US" sz="4000" dirty="0" smtClean="0"/>
              <a:t> a part-time job?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Talent pipeline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Advertise</a:t>
            </a:r>
            <a:r>
              <a:rPr lang="en-US" sz="4000" dirty="0"/>
              <a:t>!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Creative evaluation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Be honest</a:t>
            </a:r>
          </a:p>
        </p:txBody>
      </p:sp>
    </p:spTree>
    <p:extLst>
      <p:ext uri="{BB962C8B-B14F-4D97-AF65-F5344CB8AC3E}">
        <p14:creationId xmlns:p14="http://schemas.microsoft.com/office/powerpoint/2010/main" val="19016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r="3211"/>
          <a:stretch/>
        </p:blipFill>
        <p:spPr>
          <a:xfrm>
            <a:off x="990600" y="381000"/>
            <a:ext cx="73829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Part-Time Staff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799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Confirm the </a:t>
            </a:r>
            <a:r>
              <a:rPr lang="en-US" sz="3600" dirty="0"/>
              <a:t>value of </a:t>
            </a:r>
            <a:r>
              <a:rPr lang="en-US" sz="3600" dirty="0" smtClean="0"/>
              <a:t>part-time work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Part-time staff ≠ part-time training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Universal </a:t>
            </a:r>
            <a:r>
              <a:rPr lang="en-US" sz="3600" dirty="0"/>
              <a:t>skills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Assign point-person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Formalize the process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Record progress</a:t>
            </a:r>
          </a:p>
        </p:txBody>
      </p:sp>
    </p:spTree>
    <p:extLst>
      <p:ext uri="{BB962C8B-B14F-4D97-AF65-F5344CB8AC3E}">
        <p14:creationId xmlns:p14="http://schemas.microsoft.com/office/powerpoint/2010/main" val="4052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33" y="0"/>
            <a:ext cx="4590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8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 and Retention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0204" y="1219200"/>
            <a:ext cx="7848600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Cross-train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Celebrate success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Communicate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Connect work to goals and strategies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Schedule for highest, best use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Check-in</a:t>
            </a:r>
          </a:p>
        </p:txBody>
      </p:sp>
    </p:spTree>
    <p:extLst>
      <p:ext uri="{BB962C8B-B14F-4D97-AF65-F5344CB8AC3E}">
        <p14:creationId xmlns:p14="http://schemas.microsoft.com/office/powerpoint/2010/main" val="2455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0" y="0"/>
            <a:ext cx="506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Up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076902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Goal alignment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Coach </a:t>
            </a:r>
            <a:r>
              <a:rPr lang="en-US" sz="3600" dirty="0"/>
              <a:t>them </a:t>
            </a:r>
            <a:r>
              <a:rPr lang="en-US" sz="3600" dirty="0" smtClean="0"/>
              <a:t>up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</a:t>
            </a:r>
            <a:r>
              <a:rPr lang="en-US" sz="3600" dirty="0" smtClean="0"/>
              <a:t>romotions strengthen organizations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1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9905"/>
          <a:stretch/>
        </p:blipFill>
        <p:spPr>
          <a:xfrm>
            <a:off x="304800" y="228600"/>
            <a:ext cx="8533557" cy="63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2"/>
            <a:ext cx="9144000" cy="68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</a:t>
            </a:r>
            <a:r>
              <a:rPr lang="en-US" sz="3600" dirty="0" smtClean="0"/>
              <a:t>oach </a:t>
            </a:r>
            <a:r>
              <a:rPr lang="en-US" sz="3600" dirty="0"/>
              <a:t>them out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Evaluate the job </a:t>
            </a:r>
            <a:r>
              <a:rPr lang="en-US" sz="3600" b="1" i="1" dirty="0" smtClean="0"/>
              <a:t>and </a:t>
            </a:r>
            <a:r>
              <a:rPr lang="en-US" sz="3600" dirty="0" smtClean="0"/>
              <a:t>the </a:t>
            </a:r>
            <a:r>
              <a:rPr lang="en-US" sz="3600" dirty="0"/>
              <a:t>individual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Grow your </a:t>
            </a:r>
            <a:r>
              <a:rPr lang="en-US" sz="3600" dirty="0"/>
              <a:t>library network</a:t>
            </a:r>
          </a:p>
        </p:txBody>
      </p:sp>
    </p:spTree>
    <p:extLst>
      <p:ext uri="{BB962C8B-B14F-4D97-AF65-F5344CB8AC3E}">
        <p14:creationId xmlns:p14="http://schemas.microsoft.com/office/powerpoint/2010/main" val="3910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 Page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0728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</a:t>
            </a:r>
            <a:r>
              <a:rPr lang="en-US" dirty="0" smtClean="0"/>
              <a:t>images used in slides come from </a:t>
            </a:r>
            <a:r>
              <a:rPr lang="en-US" dirty="0"/>
              <a:t>https://morguefile.com/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Books and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Berger, L. (2006). </a:t>
            </a:r>
            <a:r>
              <a:rPr lang="en-US" i="1" dirty="0"/>
              <a:t>The savvy part-time professional: how to land, create, or negotiate the part-time job of your dreams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Carre</a:t>
            </a:r>
            <a:r>
              <a:rPr lang="en-US" dirty="0"/>
              <a:t>. F. [et al] (2000). </a:t>
            </a:r>
            <a:r>
              <a:rPr lang="en-US" i="1" dirty="0"/>
              <a:t>Non-standard work: the nature and challenges of changing employment </a:t>
            </a:r>
            <a:r>
              <a:rPr lang="en-US" i="1" dirty="0" smtClean="0"/>
              <a:t>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Mulcahy</a:t>
            </a:r>
            <a:r>
              <a:rPr lang="en-US" dirty="0"/>
              <a:t>, D. (2017). </a:t>
            </a:r>
            <a:r>
              <a:rPr lang="en-US" i="1" dirty="0"/>
              <a:t>The gig economy: the complete guide to getting better work, taking more time off, and financing the life you </a:t>
            </a:r>
            <a:r>
              <a:rPr lang="en-US" i="1" dirty="0" smtClean="0"/>
              <a:t>want!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Nelen</a:t>
            </a:r>
            <a:r>
              <a:rPr lang="en-US" dirty="0" smtClean="0"/>
              <a:t> </a:t>
            </a:r>
            <a:r>
              <a:rPr lang="en-US" dirty="0"/>
              <a:t>A. &amp; de Grip A. (2008). Why do part-time workers invest less in human capital than full-timers? </a:t>
            </a:r>
            <a:r>
              <a:rPr lang="en-US" i="1" dirty="0"/>
              <a:t>Research Center for Education and the </a:t>
            </a:r>
            <a:r>
              <a:rPr lang="en-US" i="1" dirty="0" err="1"/>
              <a:t>Labour</a:t>
            </a:r>
            <a:r>
              <a:rPr lang="en-US" i="1" dirty="0"/>
              <a:t> Market,</a:t>
            </a:r>
            <a:r>
              <a:rPr lang="en-US" dirty="0"/>
              <a:t> 23(s1), 61-83, March. Retrieved from https://cris.maastrichtuniversity.nl/portal/files/1659296/content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Scicchitano</a:t>
            </a:r>
            <a:r>
              <a:rPr lang="en-US" dirty="0"/>
              <a:t>, J. (2013). </a:t>
            </a:r>
            <a:r>
              <a:rPr lang="en-US" i="1" dirty="0"/>
              <a:t>Part time income enterprise: your road map to make full time income with part time efforts.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300" y="5410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Harvard Business Review </a:t>
            </a:r>
            <a:r>
              <a:rPr lang="en-US" dirty="0" smtClean="0"/>
              <a:t>https</a:t>
            </a:r>
            <a:r>
              <a:rPr lang="en-US" dirty="0"/>
              <a:t>://hbr.org/</a:t>
            </a:r>
          </a:p>
        </p:txBody>
      </p:sp>
    </p:spTree>
    <p:extLst>
      <p:ext uri="{BB962C8B-B14F-4D97-AF65-F5344CB8AC3E}">
        <p14:creationId xmlns:p14="http://schemas.microsoft.com/office/powerpoint/2010/main" val="169321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67" y="2209800"/>
            <a:ext cx="4384479" cy="2421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2228851"/>
          </a:xfrm>
        </p:spPr>
        <p:txBody>
          <a:bodyPr/>
          <a:lstStyle/>
          <a:p>
            <a:r>
              <a:rPr lang="en-US" dirty="0" smtClean="0"/>
              <a:t>Part-Time Employees</a:t>
            </a:r>
            <a:br>
              <a:rPr lang="en-US" dirty="0" smtClean="0"/>
            </a:br>
            <a:r>
              <a:rPr lang="en-US" b="1" dirty="0" smtClean="0"/>
              <a:t>Big</a:t>
            </a:r>
            <a:r>
              <a:rPr lang="en-US" dirty="0" smtClean="0"/>
              <a:t> </a:t>
            </a:r>
            <a:r>
              <a:rPr lang="en-US" b="1" dirty="0" smtClean="0"/>
              <a:t>Time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800600"/>
            <a:ext cx="7086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Rachel Arndt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rlarndt@milwaukee.gov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Twitter : @</a:t>
            </a:r>
            <a:r>
              <a:rPr lang="en-US" dirty="0" err="1" smtClean="0">
                <a:solidFill>
                  <a:schemeClr val="tx1"/>
                </a:solidFill>
              </a:rPr>
              <a:t>RachelLoAr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1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Will Cover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629400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Value of part-time work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Types </a:t>
            </a:r>
            <a:r>
              <a:rPr lang="en-US" sz="3600" smtClean="0"/>
              <a:t>of part-time work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Challenges and opportunities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Managing part-time staff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What if part-time staff leave?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1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</a:t>
            </a:r>
            <a:r>
              <a:rPr lang="en-US" b="1" dirty="0" smtClean="0"/>
              <a:t>NOT</a:t>
            </a:r>
            <a:r>
              <a:rPr lang="en-US" dirty="0" smtClean="0"/>
              <a:t>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Employment Rights of Part-Time Staff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HR Law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Compensation/Benefits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Consulting/Freelancing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The Last Jedi Fan Theories</a:t>
            </a:r>
          </a:p>
        </p:txBody>
      </p:sp>
    </p:spTree>
    <p:extLst>
      <p:ext uri="{BB962C8B-B14F-4D97-AF65-F5344CB8AC3E}">
        <p14:creationId xmlns:p14="http://schemas.microsoft.com/office/powerpoint/2010/main" val="13385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438400"/>
            <a:ext cx="4800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My Perspective</a:t>
            </a:r>
            <a:endParaRPr lang="en-US" dirty="0"/>
          </a:p>
        </p:txBody>
      </p:sp>
      <p:grpSp>
        <p:nvGrpSpPr>
          <p:cNvPr id="1050" name="Group 1049"/>
          <p:cNvGrpSpPr/>
          <p:nvPr/>
        </p:nvGrpSpPr>
        <p:grpSpPr>
          <a:xfrm>
            <a:off x="492630" y="3291205"/>
            <a:ext cx="8269166" cy="3218528"/>
            <a:chOff x="492630" y="3315919"/>
            <a:chExt cx="8269166" cy="3218528"/>
          </a:xfrm>
        </p:grpSpPr>
        <p:grpSp>
          <p:nvGrpSpPr>
            <p:cNvPr id="15" name="Group 14"/>
            <p:cNvGrpSpPr/>
            <p:nvPr/>
          </p:nvGrpSpPr>
          <p:grpSpPr>
            <a:xfrm>
              <a:off x="655247" y="3519106"/>
              <a:ext cx="3585882" cy="1270069"/>
              <a:chOff x="609600" y="1110733"/>
              <a:chExt cx="2590800" cy="82173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09600" y="1215595"/>
                <a:ext cx="2590800" cy="71687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400" dirty="0" smtClean="0"/>
                  <a:t>Coordinator of Circulation &amp; Adult Reference</a:t>
                </a:r>
              </a:p>
              <a:p>
                <a:pPr algn="ctr"/>
                <a:endParaRPr lang="en-US" dirty="0" smtClean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" y="1110733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75914" y="3507809"/>
              <a:ext cx="3585882" cy="1177737"/>
              <a:chOff x="609600" y="1110733"/>
              <a:chExt cx="2590800" cy="7620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09600" y="1335075"/>
                <a:ext cx="2590800" cy="47791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400" dirty="0" smtClean="0"/>
                  <a:t>Large, urban public library</a:t>
                </a:r>
              </a:p>
              <a:p>
                <a:pPr algn="ctr"/>
                <a:endParaRPr lang="en-US" dirty="0" smtClean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5800" y="1110733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46438" y="5524209"/>
              <a:ext cx="2563906" cy="914401"/>
              <a:chOff x="609600" y="1295400"/>
              <a:chExt cx="2590800" cy="7620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9600" y="1522512"/>
                <a:ext cx="2590800" cy="30777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 smtClean="0"/>
                  <a:t>Majority of staff are FT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1295400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92630" y="5620046"/>
              <a:ext cx="2563906" cy="914401"/>
              <a:chOff x="698056" y="1295400"/>
              <a:chExt cx="2590800" cy="7620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98056" y="1395269"/>
                <a:ext cx="2590800" cy="53860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dirty="0" smtClean="0"/>
                  <a:t>Majority of PT staff are in my work unit.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295400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6772835" y="4696843"/>
              <a:ext cx="0" cy="82736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11756" y="4696842"/>
              <a:ext cx="0" cy="92320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3"/>
            </p:cNvCxnSpPr>
            <p:nvPr/>
          </p:nvCxnSpPr>
          <p:spPr>
            <a:xfrm flipV="1">
              <a:off x="2968998" y="6063055"/>
              <a:ext cx="3028258" cy="1419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/>
            <p:cNvCxnSpPr/>
            <p:nvPr/>
          </p:nvCxnSpPr>
          <p:spPr>
            <a:xfrm flipV="1">
              <a:off x="4800600" y="3315919"/>
              <a:ext cx="19776" cy="27471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/>
          <p:cNvGrpSpPr/>
          <p:nvPr/>
        </p:nvGrpSpPr>
        <p:grpSpPr>
          <a:xfrm>
            <a:off x="492630" y="700500"/>
            <a:ext cx="7917714" cy="1842888"/>
            <a:chOff x="492630" y="700500"/>
            <a:chExt cx="7917714" cy="1842888"/>
          </a:xfrm>
        </p:grpSpPr>
        <p:grpSp>
          <p:nvGrpSpPr>
            <p:cNvPr id="9" name="Group 8"/>
            <p:cNvGrpSpPr/>
            <p:nvPr/>
          </p:nvGrpSpPr>
          <p:grpSpPr>
            <a:xfrm>
              <a:off x="5286144" y="700500"/>
              <a:ext cx="3124200" cy="1171396"/>
              <a:chOff x="685800" y="1295400"/>
              <a:chExt cx="2590800" cy="762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5800" y="1446449"/>
                <a:ext cx="2590800" cy="54056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400" dirty="0" smtClean="0"/>
                  <a:t>Career began as PT librarian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1295400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2630" y="700500"/>
              <a:ext cx="2976282" cy="1143000"/>
              <a:chOff x="609600" y="1295400"/>
              <a:chExt cx="2590800" cy="762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09600" y="1399402"/>
                <a:ext cx="2590800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400" dirty="0" smtClean="0"/>
                  <a:t>Personal PT experience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2000" y="1295400"/>
                <a:ext cx="2438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endCxn id="13" idx="3"/>
            </p:cNvCxnSpPr>
            <p:nvPr/>
          </p:nvCxnSpPr>
          <p:spPr>
            <a:xfrm flipH="1">
              <a:off x="3468912" y="1272000"/>
              <a:ext cx="1909120" cy="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098288" y="1286198"/>
              <a:ext cx="0" cy="12571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038600" cy="1143000"/>
          </a:xfrm>
        </p:spPr>
        <p:txBody>
          <a:bodyPr/>
          <a:lstStyle/>
          <a:p>
            <a:pPr algn="l"/>
            <a:r>
              <a:rPr lang="en-US" b="1" dirty="0" smtClean="0"/>
              <a:t>Why Part-Time?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000596"/>
            <a:ext cx="5806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Library Budget/Hours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Flexibility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Second Job/Second Income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Predictable income</a:t>
            </a:r>
          </a:p>
        </p:txBody>
      </p:sp>
    </p:spTree>
    <p:extLst>
      <p:ext uri="{BB962C8B-B14F-4D97-AF65-F5344CB8AC3E}">
        <p14:creationId xmlns:p14="http://schemas.microsoft.com/office/powerpoint/2010/main" val="38645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Part-Time Look Like?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2578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Hourly wage / Salary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Pro-rated benefits, fringe-benefits, no benefits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Flexible hours or standard hours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Rotational; nights, weekends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Para-professional, professional, support staff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Promotional path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Path to full-time work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Job share</a:t>
            </a:r>
          </a:p>
        </p:txBody>
      </p:sp>
    </p:spTree>
    <p:extLst>
      <p:ext uri="{BB962C8B-B14F-4D97-AF65-F5344CB8AC3E}">
        <p14:creationId xmlns:p14="http://schemas.microsoft.com/office/powerpoint/2010/main" val="58242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222"/>
            <a:ext cx="9144000" cy="49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510</Words>
  <Application>Microsoft Office PowerPoint</Application>
  <PresentationFormat>On-screen Show (4:3)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Part-Time Employees Big Time Impact</vt:lpstr>
      <vt:lpstr>PowerPoint Presentation</vt:lpstr>
      <vt:lpstr>What We Will Cover</vt:lpstr>
      <vt:lpstr>What We Will NOT Cover</vt:lpstr>
      <vt:lpstr>My Perspective</vt:lpstr>
      <vt:lpstr>PowerPoint Presentation</vt:lpstr>
      <vt:lpstr>Why Part-Time?</vt:lpstr>
      <vt:lpstr>What Can Part-Time Look Like?</vt:lpstr>
      <vt:lpstr>PowerPoint Presentation</vt:lpstr>
      <vt:lpstr>PowerPoint Presentation</vt:lpstr>
      <vt:lpstr>PowerPoint Presentation</vt:lpstr>
      <vt:lpstr>Recruiting Part-Time Staff</vt:lpstr>
      <vt:lpstr>PowerPoint Presentation</vt:lpstr>
      <vt:lpstr>Training Part-Time Staff</vt:lpstr>
      <vt:lpstr>PowerPoint Presentation</vt:lpstr>
      <vt:lpstr>Motivation and Retention</vt:lpstr>
      <vt:lpstr>PowerPoint Presentation</vt:lpstr>
      <vt:lpstr>Moving Up</vt:lpstr>
      <vt:lpstr>PowerPoint Presentation</vt:lpstr>
      <vt:lpstr>Moving On</vt:lpstr>
      <vt:lpstr>Resource Page</vt:lpstr>
      <vt:lpstr>Part-Time Employees Big Time Impact</vt:lpstr>
    </vt:vector>
  </TitlesOfParts>
  <Company>Milwaukee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Part-Time Employees</dc:title>
  <dc:creator>Rachel Arndt</dc:creator>
  <cp:lastModifiedBy>Jamie Matczak</cp:lastModifiedBy>
  <cp:revision>70</cp:revision>
  <dcterms:created xsi:type="dcterms:W3CDTF">2017-07-05T21:16:01Z</dcterms:created>
  <dcterms:modified xsi:type="dcterms:W3CDTF">2018-01-25T17:50:35Z</dcterms:modified>
</cp:coreProperties>
</file>