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62" r:id="rId2"/>
    <p:sldId id="263" r:id="rId3"/>
    <p:sldId id="305" r:id="rId4"/>
    <p:sldId id="282" r:id="rId5"/>
    <p:sldId id="317" r:id="rId6"/>
    <p:sldId id="315" r:id="rId7"/>
    <p:sldId id="316" r:id="rId8"/>
    <p:sldId id="283" r:id="rId9"/>
    <p:sldId id="284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6" r:id="rId24"/>
    <p:sldId id="300" r:id="rId25"/>
    <p:sldId id="301" r:id="rId26"/>
    <p:sldId id="302" r:id="rId27"/>
    <p:sldId id="303" r:id="rId28"/>
    <p:sldId id="309" r:id="rId29"/>
    <p:sldId id="310" r:id="rId30"/>
    <p:sldId id="311" r:id="rId31"/>
    <p:sldId id="312" r:id="rId32"/>
    <p:sldId id="308" r:id="rId33"/>
    <p:sldId id="265" r:id="rId34"/>
    <p:sldId id="270" r:id="rId35"/>
    <p:sldId id="271" r:id="rId36"/>
    <p:sldId id="264" r:id="rId37"/>
    <p:sldId id="272" r:id="rId38"/>
    <p:sldId id="273" r:id="rId39"/>
    <p:sldId id="313" r:id="rId40"/>
    <p:sldId id="314" r:id="rId41"/>
    <p:sldId id="274" r:id="rId42"/>
    <p:sldId id="275" r:id="rId43"/>
    <p:sldId id="276" r:id="rId44"/>
    <p:sldId id="277" r:id="rId45"/>
    <p:sldId id="278" r:id="rId46"/>
    <p:sldId id="304" r:id="rId47"/>
    <p:sldId id="281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11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2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1" autoAdjust="0"/>
    <p:restoredTop sz="94660"/>
  </p:normalViewPr>
  <p:slideViewPr>
    <p:cSldViewPr snapToGrid="0" snapToObjects="1" showGuides="1">
      <p:cViewPr varScale="1">
        <p:scale>
          <a:sx n="100" d="100"/>
          <a:sy n="100" d="100"/>
        </p:scale>
        <p:origin x="624" y="42"/>
      </p:cViewPr>
      <p:guideLst>
        <p:guide orient="horz" pos="3945"/>
        <p:guide pos="11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371076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Wild Wisconsin Winter Web Conference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© Mary Ellen Bates</a:t>
            </a:r>
          </a:p>
          <a:p>
            <a:r>
              <a:rPr lang="en-US" dirty="0" smtClean="0"/>
              <a:t>mbates@BatesInfo.com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81835-0125-4F49-85BA-8D330636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12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C9583-36B6-0E4F-A4D8-D2E8191297F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959FE-62D5-2F40-885B-A16DCC6B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029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Circles are what you WOULDN’T get with the “good”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959FE-62D5-2F40-885B-A16DCC6B92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3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3178-4BE8-4D5F-869E-942714A9E57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11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Gorham’s Disease – Addie Moser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959FE-62D5-2F40-885B-A16DCC6B923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65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5FEC9-457B-432D-85C6-44EAD4E6A4A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8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3178-4BE8-4D5F-869E-942714A9E57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19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Newton’s Cradle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959FE-62D5-2F40-885B-A16DCC6B92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20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3178-4BE8-4D5F-869E-942714A9E57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9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3178-4BE8-4D5F-869E-942714A9E57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95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3178-4BE8-4D5F-869E-942714A9E57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9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municipalization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959FE-62D5-2F40-885B-A16DCC6B92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06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municipalization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959FE-62D5-2F40-885B-A16DCC6B92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19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biomass fuel use </a:t>
            </a:r>
            <a:r>
              <a:rPr lang="en-US" dirty="0" err="1" smtClean="0"/>
              <a:t>latin</a:t>
            </a:r>
            <a:r>
              <a:rPr lang="en-US" dirty="0" smtClean="0"/>
              <a:t> </a:t>
            </a:r>
            <a:r>
              <a:rPr lang="en-US" dirty="0" err="1" smtClean="0"/>
              <a:t>america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3178-4BE8-4D5F-869E-942714A9E5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30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3178-4BE8-4D5F-869E-942714A9E57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4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ht gry 3/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61474" y="2738960"/>
            <a:ext cx="8077200" cy="586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000" baseline="0"/>
            </a:lvl1pPr>
          </a:lstStyle>
          <a:p>
            <a:r>
              <a:rPr lang="en-US" dirty="0" smtClean="0"/>
              <a:t>This is Your Title Slide</a:t>
            </a:r>
            <a:endParaRPr lang="en-US" dirty="0"/>
          </a:p>
        </p:txBody>
      </p:sp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561474" y="3319098"/>
            <a:ext cx="8077200" cy="586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b="1" kern="1200" baseline="0">
                <a:solidFill>
                  <a:srgbClr val="C00000"/>
                </a:solidFill>
                <a:latin typeface="Sue Ellen Francisco "/>
                <a:ea typeface="+mj-ea"/>
                <a:cs typeface="Sue Ellen Francisco "/>
              </a:defRPr>
            </a:lvl1pPr>
          </a:lstStyle>
          <a:p>
            <a:r>
              <a:rPr lang="en-US" sz="5400" dirty="0" smtClean="0"/>
              <a:t> 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4974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with bullets lght gry 3/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27414" y="522517"/>
            <a:ext cx="7274902" cy="586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800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Topic Heading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27414" y="1740568"/>
            <a:ext cx="7274902" cy="3424990"/>
          </a:xfrm>
          <a:prstGeom prst="rect">
            <a:avLst/>
          </a:prstGeom>
        </p:spPr>
        <p:txBody>
          <a:bodyPr vert="horz"/>
          <a:lstStyle>
            <a:lvl1pPr marL="914400" marR="0" indent="-9144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3200" b="1"/>
            </a:lvl2pPr>
          </a:lstStyle>
          <a:p>
            <a:pPr lvl="0"/>
            <a:r>
              <a:rPr lang="en-US" dirty="0" smtClean="0"/>
              <a:t>Click to edit bullets</a:t>
            </a:r>
          </a:p>
          <a:p>
            <a:pPr lvl="1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4364" y="6492875"/>
            <a:ext cx="19396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E863EAE-52AC-9942-800A-3E44D0FDFD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35878" y="6380399"/>
            <a:ext cx="1048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@</a:t>
            </a:r>
            <a:r>
              <a:rPr lang="en-US" sz="2000" b="1" dirty="0" err="1" smtClean="0">
                <a:solidFill>
                  <a:schemeClr val="tx1"/>
                </a:solidFill>
              </a:rPr>
              <a:t>mebs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3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heading with su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51500" y="2385967"/>
            <a:ext cx="5041001" cy="586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65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Headings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2501" y="6425771"/>
            <a:ext cx="19396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E863EAE-52AC-9942-800A-3E44D0FDFD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35878" y="6380399"/>
            <a:ext cx="1048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@</a:t>
            </a:r>
            <a:r>
              <a:rPr lang="en-US" sz="2000" b="1" dirty="0" err="1" smtClean="0">
                <a:solidFill>
                  <a:schemeClr val="bg1"/>
                </a:solidFill>
              </a:rPr>
              <a:t>mebs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6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51500" y="2385967"/>
            <a:ext cx="5041001" cy="586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65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NOTE!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201" y="6169097"/>
            <a:ext cx="19396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E863EAE-52AC-9942-800A-3E44D0FDFD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80257" y="6075599"/>
            <a:ext cx="1048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@</a:t>
            </a:r>
            <a:r>
              <a:rPr lang="en-US" sz="2000" b="1" dirty="0" err="1" smtClean="0">
                <a:solidFill>
                  <a:schemeClr val="bg1"/>
                </a:solidFill>
              </a:rPr>
              <a:t>mebs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2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ck 3/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-32311" y="2475687"/>
            <a:ext cx="9144000" cy="586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99337" y="6147636"/>
            <a:ext cx="19396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E863EAE-52AC-9942-800A-3E44D0FDFD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003827"/>
            <a:ext cx="9111689" cy="914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For more information, see </a:t>
            </a:r>
          </a:p>
          <a:p>
            <a:pPr lvl="0"/>
            <a:r>
              <a:rPr lang="en-US" dirty="0" smtClean="0"/>
              <a:t>Reluctant-Entrepreneur.com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683415" y="6400103"/>
            <a:ext cx="1048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@</a:t>
            </a:r>
            <a:r>
              <a:rPr lang="en-US" sz="2000" b="1" dirty="0" err="1" smtClean="0">
                <a:solidFill>
                  <a:schemeClr val="tx1"/>
                </a:solidFill>
              </a:rPr>
              <a:t>mebs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4364" y="6492875"/>
            <a:ext cx="19396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E863EAE-52AC-9942-800A-3E44D0FDFD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35878" y="6380399"/>
            <a:ext cx="1048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@</a:t>
            </a:r>
            <a:r>
              <a:rPr lang="en-US" sz="2000" b="1" dirty="0" err="1" smtClean="0">
                <a:solidFill>
                  <a:schemeClr val="tx1"/>
                </a:solidFill>
              </a:rPr>
              <a:t>mebs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1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726" y="2367622"/>
            <a:ext cx="8229600" cy="586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9" r:id="rId2"/>
    <p:sldLayoutId id="2147483670" r:id="rId3"/>
    <p:sldLayoutId id="2147483684" r:id="rId4"/>
    <p:sldLayoutId id="2147483666" r:id="rId5"/>
    <p:sldLayoutId id="2147483685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6600" b="1" kern="1200">
          <a:solidFill>
            <a:srgbClr val="C00000"/>
          </a:solidFill>
          <a:latin typeface="+mj-lt"/>
          <a:ea typeface="+mj-ea"/>
          <a:cs typeface="Sue Ellen Francisco 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1474" y="2743228"/>
            <a:ext cx="8077200" cy="586541"/>
          </a:xfrm>
        </p:spPr>
        <p:txBody>
          <a:bodyPr/>
          <a:lstStyle/>
          <a:p>
            <a:r>
              <a:rPr lang="en-US" sz="6600" dirty="0" smtClean="0"/>
              <a:t>Super Searcher Secrets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48575" y="4485737"/>
            <a:ext cx="8462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Mary Ellen Bates						Jan. 20, 2016		</a:t>
            </a:r>
          </a:p>
          <a:p>
            <a:r>
              <a:rPr lang="en-US" sz="3200" b="1" dirty="0" smtClean="0">
                <a:latin typeface="+mj-lt"/>
              </a:rPr>
              <a:t>BatesInfo.com</a:t>
            </a:r>
            <a:endParaRPr lang="en-US" sz="32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876361" cy="15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Google Autocomplete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227413" y="1740568"/>
            <a:ext cx="7798891" cy="3424990"/>
          </a:xfrm>
        </p:spPr>
        <p:txBody>
          <a:bodyPr/>
          <a:lstStyle/>
          <a:p>
            <a:r>
              <a:rPr lang="en-US" dirty="0" smtClean="0"/>
              <a:t>Find alternatives to a product /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58AA-6BCA-4962-B9DA-F9DBC0678AA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66" y="2399622"/>
            <a:ext cx="3997754" cy="4458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1830" y="2596551"/>
            <a:ext cx="2449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4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27413" y="1740568"/>
            <a:ext cx="7726805" cy="342499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AROUND(n)</a:t>
            </a:r>
            <a:r>
              <a:rPr lang="en-US" dirty="0" smtClean="0"/>
              <a:t> still works!</a:t>
            </a:r>
          </a:p>
          <a:p>
            <a:pPr lvl="1"/>
            <a:r>
              <a:rPr lang="en-US" dirty="0" smtClean="0"/>
              <a:t>climate AROUND(4) human</a:t>
            </a:r>
          </a:p>
          <a:p>
            <a:endParaRPr lang="en-US" dirty="0" smtClean="0"/>
          </a:p>
          <a:p>
            <a:r>
              <a:rPr lang="en-US" dirty="0" smtClean="0"/>
              <a:t>Search </a:t>
            </a:r>
            <a:r>
              <a:rPr lang="en-US" dirty="0" smtClean="0">
                <a:solidFill>
                  <a:srgbClr val="C00000"/>
                </a:solidFill>
              </a:rPr>
              <a:t>Google Books </a:t>
            </a:r>
            <a:r>
              <a:rPr lang="en-US" dirty="0" smtClean="0"/>
              <a:t>for background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3EAE-52AC-9942-800A-3E44D0FDFD3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1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 hacks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20400" y="6124934"/>
            <a:ext cx="1939925" cy="365125"/>
          </a:xfrm>
          <a:prstGeom prst="rect">
            <a:avLst/>
          </a:prstGeom>
        </p:spPr>
        <p:txBody>
          <a:bodyPr/>
          <a:lstStyle/>
          <a:p>
            <a:fld id="{0E863EAE-52AC-9942-800A-3E44D0FDFD3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7414" y="522517"/>
            <a:ext cx="7916586" cy="586541"/>
          </a:xfrm>
        </p:spPr>
        <p:txBody>
          <a:bodyPr/>
          <a:lstStyle/>
          <a:p>
            <a:r>
              <a:rPr lang="en-US" dirty="0" smtClean="0"/>
              <a:t>Use MS Academic for insight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Key authors</a:t>
            </a:r>
          </a:p>
          <a:p>
            <a:r>
              <a:rPr lang="en-US" dirty="0" smtClean="0"/>
              <a:t>Key conferences</a:t>
            </a:r>
          </a:p>
          <a:p>
            <a:r>
              <a:rPr lang="en-US" dirty="0" smtClean="0"/>
              <a:t>Key journals</a:t>
            </a:r>
          </a:p>
          <a:p>
            <a:r>
              <a:rPr lang="en-US" dirty="0" smtClean="0"/>
              <a:t>Keywords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academic.research.microsoft.com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4025-B3B9-4C3D-92CC-767BBA5BDF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58AA-6BCA-4962-B9DA-F9DBC0678A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@mebs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3" y="0"/>
            <a:ext cx="8727114" cy="68580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 bwMode="auto">
          <a:xfrm>
            <a:off x="14658" y="596152"/>
            <a:ext cx="1491414" cy="313765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-1943" y="1949263"/>
            <a:ext cx="1491414" cy="313765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50457" y="3302374"/>
            <a:ext cx="1491414" cy="313765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50150" y="5341284"/>
            <a:ext cx="1491414" cy="313765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3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298" y="522517"/>
            <a:ext cx="8850702" cy="586541"/>
          </a:xfrm>
        </p:spPr>
        <p:txBody>
          <a:bodyPr/>
          <a:lstStyle/>
          <a:p>
            <a:r>
              <a:rPr lang="en-US" sz="4200" dirty="0" smtClean="0"/>
              <a:t>Hydraulic fracking - </a:t>
            </a:r>
            <a:r>
              <a:rPr lang="en-US" sz="4200" u="sng" dirty="0" smtClean="0">
                <a:solidFill>
                  <a:schemeClr val="accent5">
                    <a:lumMod val="50000"/>
                  </a:schemeClr>
                </a:solidFill>
              </a:rPr>
              <a:t>en</a:t>
            </a:r>
            <a:r>
              <a:rPr lang="en-US" sz="4200" dirty="0" smtClean="0"/>
              <a:t>.wikipedia.org</a:t>
            </a:r>
            <a:endParaRPr lang="en-US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8E17-5EDE-4939-A1F7-9D9C07AE5D7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57" y="1493822"/>
            <a:ext cx="3126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166" y="794850"/>
            <a:ext cx="8694658" cy="586541"/>
          </a:xfrm>
        </p:spPr>
        <p:txBody>
          <a:bodyPr/>
          <a:lstStyle/>
          <a:p>
            <a:r>
              <a:rPr lang="en-US" sz="4200" dirty="0" smtClean="0"/>
              <a:t>Hydraulic fracking – </a:t>
            </a:r>
            <a:r>
              <a:rPr lang="en-US" sz="4200" u="sng" dirty="0">
                <a:solidFill>
                  <a:schemeClr val="accent5">
                    <a:lumMod val="50000"/>
                  </a:schemeClr>
                </a:solidFill>
              </a:rPr>
              <a:t>fr</a:t>
            </a:r>
            <a:r>
              <a:rPr lang="en-US" sz="4200" dirty="0" smtClean="0"/>
              <a:t>.wikipedia.org (translated)</a:t>
            </a:r>
            <a:endParaRPr lang="en-US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8E17-5EDE-4939-A1F7-9D9C07AE5D7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28" y="1285592"/>
            <a:ext cx="412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0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 matters!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941560" y="1740568"/>
            <a:ext cx="8202440" cy="342499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Uber market strategy</a:t>
            </a:r>
          </a:p>
          <a:p>
            <a:pPr lvl="1"/>
            <a:r>
              <a:rPr lang="en-US" dirty="0" smtClean="0"/>
              <a:t>2,340,000 results</a:t>
            </a:r>
          </a:p>
          <a:p>
            <a:r>
              <a:rPr lang="en-US" sz="3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 is Uber’s market </a:t>
            </a:r>
            <a:r>
              <a:rPr lang="en-US" sz="3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strategy</a:t>
            </a:r>
          </a:p>
          <a:p>
            <a:pPr lvl="1"/>
            <a:r>
              <a:rPr lang="en-US" dirty="0" smtClean="0"/>
              <a:t>12,000,000 results</a:t>
            </a:r>
          </a:p>
          <a:p>
            <a:r>
              <a:rPr lang="en-US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Uber “market strategy”</a:t>
            </a:r>
          </a:p>
          <a:p>
            <a:pPr lvl="1"/>
            <a:r>
              <a:rPr lang="en-US" dirty="0" smtClean="0"/>
              <a:t>    42,200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58AA-6BCA-4962-B9DA-F9DBC0678AA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2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4025-B3B9-4C3D-92CC-767BBA5BDF5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1" y="0"/>
            <a:ext cx="274628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31" y="0"/>
            <a:ext cx="266573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77" y="22303"/>
            <a:ext cx="2677387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3814" y="128239"/>
            <a:ext cx="2334322" cy="349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3814" y="750848"/>
            <a:ext cx="2334322" cy="349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3814" y="1498903"/>
            <a:ext cx="2334322" cy="349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3814" y="2018367"/>
            <a:ext cx="2334322" cy="349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3814" y="2739478"/>
            <a:ext cx="2334322" cy="349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3814" y="3429000"/>
            <a:ext cx="2334322" cy="349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3814" y="4102714"/>
            <a:ext cx="2334322" cy="349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33814" y="4776428"/>
            <a:ext cx="2334322" cy="349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3814" y="5467809"/>
            <a:ext cx="2334322" cy="349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3814" y="6127595"/>
            <a:ext cx="2334322" cy="349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32431" y="2810108"/>
            <a:ext cx="2334322" cy="349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32431" y="3451303"/>
            <a:ext cx="2334322" cy="349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32431" y="5467809"/>
            <a:ext cx="2334322" cy="349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76540" y="96644"/>
            <a:ext cx="2334322" cy="349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76540" y="776865"/>
            <a:ext cx="2334322" cy="349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376540" y="3412278"/>
            <a:ext cx="2334322" cy="349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76540" y="2118731"/>
            <a:ext cx="2334322" cy="3605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61877" y="2758063"/>
            <a:ext cx="2334322" cy="349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76540" y="1427354"/>
            <a:ext cx="2334322" cy="349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76540" y="4083197"/>
            <a:ext cx="2334322" cy="349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376540" y="4991095"/>
            <a:ext cx="2334322" cy="349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376540" y="5572814"/>
            <a:ext cx="2334322" cy="349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76540" y="6226558"/>
            <a:ext cx="2334322" cy="349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this called?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58AA-6BCA-4962-B9DA-F9DBC0678AA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30" name="Picture 6" descr="http://www.dvdandgifts.co.za/images/Newtons%20Crad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" t="3224" r="5006" b="5139"/>
          <a:stretch/>
        </p:blipFill>
        <p:spPr bwMode="auto">
          <a:xfrm>
            <a:off x="2438400" y="1752600"/>
            <a:ext cx="4191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6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Tweeting this?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5608" y="1740568"/>
            <a:ext cx="7846708" cy="3424990"/>
          </a:xfrm>
        </p:spPr>
        <p:txBody>
          <a:bodyPr/>
          <a:lstStyle/>
          <a:p>
            <a:pPr algn="ctr"/>
            <a:endParaRPr lang="en-US" sz="4400" dirty="0" smtClean="0">
              <a:solidFill>
                <a:srgbClr val="C00000"/>
              </a:solidFill>
            </a:endParaRPr>
          </a:p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#wwwc16</a:t>
            </a:r>
            <a:r>
              <a:rPr lang="en-US" sz="4400" dirty="0">
                <a:solidFill>
                  <a:srgbClr val="C00000"/>
                </a:solidFill>
              </a:rPr>
              <a:t>  </a:t>
            </a:r>
            <a:endParaRPr lang="en-US" sz="4400" dirty="0" smtClean="0">
              <a:solidFill>
                <a:srgbClr val="C00000"/>
              </a:solidFill>
            </a:endParaRPr>
          </a:p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@</a:t>
            </a:r>
            <a:r>
              <a:rPr lang="en-US" sz="4400" dirty="0" err="1" smtClean="0">
                <a:solidFill>
                  <a:srgbClr val="C00000"/>
                </a:solidFill>
              </a:rPr>
              <a:t>mebs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3EAE-52AC-9942-800A-3E44D0FDFD3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image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227414" y="1740568"/>
            <a:ext cx="7436752" cy="3424990"/>
          </a:xfrm>
        </p:spPr>
        <p:txBody>
          <a:bodyPr/>
          <a:lstStyle/>
          <a:p>
            <a:r>
              <a:rPr lang="en-AU" dirty="0" smtClean="0"/>
              <a:t>Tineye.com, Google Images "related images", Bing "Image Match"</a:t>
            </a:r>
          </a:p>
          <a:p>
            <a:pPr lvl="1"/>
            <a:r>
              <a:rPr lang="en-AU" dirty="0" smtClean="0"/>
              <a:t>Is anyone using our photos?</a:t>
            </a:r>
          </a:p>
          <a:p>
            <a:pPr lvl="1"/>
            <a:r>
              <a:rPr lang="en-AU" dirty="0" smtClean="0"/>
              <a:t>ID an infographic from the report, look for uses of that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58AA-6BCA-4962-B9DA-F9DBC0678AA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0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58AA-6BCA-4962-B9DA-F9DBC0678AA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@mebs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13447"/>
            <a:ext cx="7862631" cy="68580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 rot="1714476">
            <a:off x="4380115" y="4752690"/>
            <a:ext cx="2253115" cy="91702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6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58AA-6BCA-4962-B9DA-F9DBC0678AA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16"/>
            <a:ext cx="12953841" cy="663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1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Unsung heroes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Millionshort.com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‘What </a:t>
            </a:r>
            <a:r>
              <a:rPr lang="en-US" dirty="0"/>
              <a:t>haven’t you found</a:t>
            </a:r>
            <a:r>
              <a:rPr lang="en-US" dirty="0" smtClean="0"/>
              <a:t>?’</a:t>
            </a:r>
            <a:r>
              <a:rPr lang="en-US" baseline="30000" dirty="0" smtClean="0"/>
              <a:t> </a:t>
            </a:r>
            <a:r>
              <a:rPr lang="en-US" sz="2400" baseline="30000" dirty="0"/>
              <a:t>tm</a:t>
            </a:r>
            <a:endParaRPr lang="en-US" sz="2400" dirty="0"/>
          </a:p>
          <a:p>
            <a:pPr lvl="1"/>
            <a:r>
              <a:rPr lang="en-US" dirty="0" smtClean="0"/>
              <a:t>Filter by site popularity</a:t>
            </a:r>
          </a:p>
          <a:p>
            <a:pPr lvl="1"/>
            <a:r>
              <a:rPr lang="en-US" dirty="0" smtClean="0"/>
              <a:t>Eliminate ‘click-bait’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Essential for people-searching, other long-tail niche searches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3EAE-52AC-9942-800A-3E44D0FDFD3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3EAE-52AC-9942-800A-3E44D0FDFD3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65"/>
            <a:ext cx="9144000" cy="4841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06" y="281965"/>
            <a:ext cx="9144000" cy="4970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-515470"/>
            <a:ext cx="2081284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-125506" y="1992702"/>
            <a:ext cx="2558155" cy="41406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-91000" y="5786032"/>
            <a:ext cx="2558155" cy="62339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-91000" y="3910472"/>
            <a:ext cx="2558155" cy="60976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Zanran.com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“Google for data”</a:t>
            </a:r>
          </a:p>
          <a:p>
            <a:pPr lvl="1"/>
            <a:r>
              <a:rPr lang="en-US" dirty="0" smtClean="0"/>
              <a:t>Web crawler looks for images on web pages</a:t>
            </a:r>
          </a:p>
          <a:p>
            <a:pPr lvl="1"/>
            <a:r>
              <a:rPr lang="en-US" dirty="0" smtClean="0"/>
              <a:t>Algorithm IDs tables and graphs</a:t>
            </a:r>
          </a:p>
          <a:p>
            <a:pPr lvl="1"/>
            <a:r>
              <a:rPr lang="en-US" dirty="0" smtClean="0"/>
              <a:t>Extracts text surrounding image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58AA-6BCA-4962-B9DA-F9DBC0678AA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8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58AA-6BCA-4962-B9DA-F9DBC0678AA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345"/>
            <a:ext cx="9144000" cy="4805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42" y="1358020"/>
            <a:ext cx="5729508" cy="43954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1" name="Straight Connector 10"/>
          <p:cNvCxnSpPr/>
          <p:nvPr/>
        </p:nvCxnSpPr>
        <p:spPr bwMode="auto">
          <a:xfrm>
            <a:off x="1231271" y="3956364"/>
            <a:ext cx="2017571" cy="1797113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1196891" y="1358020"/>
            <a:ext cx="2051951" cy="183703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869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WolframAlpha.com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‘Computational knowledge engine’</a:t>
            </a:r>
          </a:p>
          <a:p>
            <a:r>
              <a:rPr lang="en-US" dirty="0"/>
              <a:t>Answers, not search results</a:t>
            </a:r>
          </a:p>
          <a:p>
            <a:r>
              <a:rPr lang="en-US" dirty="0" smtClean="0"/>
              <a:t>Nice for comparisons, ready-reference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3EAE-52AC-9942-800A-3E44D0FDFD3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3EAE-52AC-9942-800A-3E44D0FDFD3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" y="-59756"/>
            <a:ext cx="4267200" cy="1019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5" y="881781"/>
            <a:ext cx="3460315" cy="24915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99" y="1250571"/>
            <a:ext cx="4469539" cy="40889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420" y="370349"/>
            <a:ext cx="2810347" cy="880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4" y="3664529"/>
            <a:ext cx="2667000" cy="72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37" y="4331309"/>
            <a:ext cx="4890650" cy="311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13" y="4642359"/>
            <a:ext cx="4902922" cy="22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we’ll cover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G**</a:t>
            </a:r>
            <a:r>
              <a:rPr lang="en-US" dirty="0" err="1" smtClean="0"/>
              <a:t>gle</a:t>
            </a:r>
            <a:endParaRPr lang="en-US" dirty="0" smtClean="0"/>
          </a:p>
          <a:p>
            <a:r>
              <a:rPr lang="en-US" dirty="0" smtClean="0"/>
              <a:t>Search hacks</a:t>
            </a:r>
          </a:p>
          <a:p>
            <a:r>
              <a:rPr lang="en-US" dirty="0" smtClean="0"/>
              <a:t>Unsung heroes</a:t>
            </a:r>
          </a:p>
          <a:p>
            <a:r>
              <a:rPr lang="en-US" dirty="0" smtClean="0"/>
              <a:t>Insights from social media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3EAE-52AC-9942-800A-3E44D0FDFD3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scan-the-horizon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instya.com</a:t>
            </a:r>
          </a:p>
          <a:p>
            <a:r>
              <a:rPr lang="en-US" dirty="0" smtClean="0"/>
              <a:t>Pre-selects search tools for web, video, news, images, social, etc.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Good reminder to users – look in multiple sources!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58AA-6BCA-4962-B9DA-F9DBC0678AA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58AA-6BCA-4962-B9DA-F9DBC0678AA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 descr="jun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184" y="0"/>
            <a:ext cx="7790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3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Insights from social media </a:t>
            </a:r>
            <a:br>
              <a:rPr lang="en-US" sz="4800" dirty="0" smtClean="0"/>
            </a:br>
            <a:r>
              <a:rPr lang="en-US" sz="4800" dirty="0" smtClean="0"/>
              <a:t>(no, really!)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87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social media </a:t>
            </a:r>
            <a:r>
              <a:rPr lang="en-US" u="sng" dirty="0" smtClean="0">
                <a:solidFill>
                  <a:schemeClr val="tx1"/>
                </a:solidFill>
              </a:rPr>
              <a:t>on Google 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227414" y="1740568"/>
            <a:ext cx="7916586" cy="3424990"/>
          </a:xfrm>
        </p:spPr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ite:facebook.com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site:twitter.com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</a:p>
          <a:p>
            <a:pPr lvl="1"/>
            <a:endParaRPr lang="en-AU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A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site:twitter.com</a:t>
            </a:r>
            <a:r>
              <a:rPr lang="en-A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“John * Doe”</a:t>
            </a:r>
          </a:p>
          <a:p>
            <a:pPr lvl="1"/>
            <a:r>
              <a:rPr lang="en-US" dirty="0" smtClean="0"/>
              <a:t>Add location, job, etc.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58AA-6BCA-4962-B9DA-F9DBC0678AA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Facebook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Good luck 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Looking for a person: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“People named Joe Blow who live near Pensacola”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3EAE-52AC-9942-800A-3E44D0FDFD3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Searching Facebook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“Universal” search</a:t>
            </a:r>
          </a:p>
          <a:p>
            <a:pPr lvl="1"/>
            <a:r>
              <a:rPr lang="en-US" dirty="0" smtClean="0"/>
              <a:t>Except non-public posts</a:t>
            </a:r>
          </a:p>
          <a:p>
            <a:pPr lvl="1"/>
            <a:r>
              <a:rPr lang="en-US" dirty="0" smtClean="0"/>
              <a:t>Good for unusual topics</a:t>
            </a:r>
          </a:p>
          <a:p>
            <a:pPr lvl="1"/>
            <a:r>
              <a:rPr lang="en-US" dirty="0" smtClean="0"/>
              <a:t>ID support groups </a:t>
            </a:r>
            <a:endParaRPr lang="en-US" dirty="0"/>
          </a:p>
          <a:p>
            <a:pPr lvl="1"/>
            <a:r>
              <a:rPr lang="en-US" dirty="0" smtClean="0"/>
              <a:t>Sort by relevance, not date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3EAE-52AC-9942-800A-3E44D0FDFD3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6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mtClean="0"/>
              <a:t>Watch for name variants</a:t>
            </a:r>
          </a:p>
          <a:p>
            <a:pPr lvl="1"/>
            <a:r>
              <a:rPr lang="en-AU" smtClean="0"/>
              <a:t>LinkedIn: Katherine J. MacArthur</a:t>
            </a:r>
          </a:p>
          <a:p>
            <a:pPr lvl="1"/>
            <a:r>
              <a:rPr lang="en-AU" smtClean="0"/>
              <a:t>Facebook: Kathy MacArthur</a:t>
            </a:r>
          </a:p>
          <a:p>
            <a:pPr lvl="1"/>
            <a:r>
              <a:rPr lang="en-AU" smtClean="0"/>
              <a:t>Twitter: CatMac</a:t>
            </a:r>
          </a:p>
          <a:p>
            <a:endParaRPr lang="en-A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58AA-6BCA-4962-B9DA-F9DBC0678AA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6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Following breaking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227414" y="1740568"/>
            <a:ext cx="7381748" cy="3424990"/>
          </a:xfrm>
        </p:spPr>
        <p:txBody>
          <a:bodyPr/>
          <a:lstStyle/>
          <a:p>
            <a:r>
              <a:rPr lang="en-US" dirty="0" smtClean="0"/>
              <a:t>Twitter</a:t>
            </a:r>
            <a:endParaRPr lang="en-US" i="1" dirty="0" smtClean="0"/>
          </a:p>
          <a:p>
            <a:pPr lvl="1"/>
            <a:r>
              <a:rPr lang="en-US" i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#keyword </a:t>
            </a:r>
            <a:r>
              <a:rPr lang="en-US" dirty="0" err="1" smtClean="0"/>
              <a:t>NEAR:</a:t>
            </a:r>
            <a:r>
              <a:rPr lang="en-US" i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location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/>
              <a:t>	</a:t>
            </a:r>
            <a:r>
              <a:rPr lang="en-US" dirty="0" err="1" smtClean="0"/>
              <a:t>WITHIN:</a:t>
            </a:r>
            <a:r>
              <a:rPr lang="en-US" i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mi</a:t>
            </a:r>
          </a:p>
          <a:p>
            <a:pPr lvl="1"/>
            <a:r>
              <a:rPr lang="en-US" dirty="0" smtClean="0"/>
              <a:t>Use keywords used by locals</a:t>
            </a:r>
          </a:p>
          <a:p>
            <a:pPr lvl="1"/>
            <a:r>
              <a:rPr lang="en-US" dirty="0" smtClean="0"/>
              <a:t>Skim tweets for trending #hashtag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58AA-6BCA-4962-B9DA-F9DBC0678AA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4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@mebs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" y="522288"/>
            <a:ext cx="9144000" cy="587375"/>
          </a:xfrm>
        </p:spPr>
        <p:txBody>
          <a:bodyPr/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explosion "east village"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near:"New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York" within:5mi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5049781" cy="6858000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 bwMode="auto">
          <a:xfrm>
            <a:off x="2971800" y="3124200"/>
            <a:ext cx="3964274" cy="1321834"/>
          </a:xfrm>
          <a:prstGeom prst="wedgeRectCallout">
            <a:avLst>
              <a:gd name="adj1" fmla="val -7629"/>
              <a:gd name="adj2" fmla="val -122941"/>
            </a:avLst>
          </a:prstGeom>
          <a:solidFill>
            <a:schemeClr val="accent3"/>
          </a:solidFill>
          <a:ln w="444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3166753"/>
            <a:ext cx="3879109" cy="1279281"/>
          </a:xfrm>
          <a:prstGeom prst="rect">
            <a:avLst/>
          </a:prstGeom>
        </p:spPr>
      </p:pic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204364" y="6492875"/>
            <a:ext cx="1939636" cy="365125"/>
          </a:xfrm>
        </p:spPr>
        <p:txBody>
          <a:bodyPr/>
          <a:lstStyle/>
          <a:p>
            <a:fld id="{6C6E419A-A9B6-4C68-86E5-D39E6A08973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7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Twitter search hacks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227414" y="1740568"/>
            <a:ext cx="7916586" cy="3424990"/>
          </a:xfrm>
        </p:spPr>
        <p:txBody>
          <a:bodyPr/>
          <a:lstStyle/>
          <a:p>
            <a:r>
              <a:rPr lang="en-US" noProof="0" dirty="0" smtClean="0"/>
              <a:t>Look for engagement</a:t>
            </a:r>
          </a:p>
          <a:p>
            <a:r>
              <a:rPr lang="en-US" noProof="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noProof="0" dirty="0" smtClean="0"/>
              <a:t>min_retweets:</a:t>
            </a:r>
            <a:r>
              <a:rPr lang="en-US" i="1" noProof="0" dirty="0" smtClean="0">
                <a:solidFill>
                  <a:srgbClr val="C00000"/>
                </a:solidFill>
              </a:rPr>
              <a:t>n</a:t>
            </a:r>
            <a:r>
              <a:rPr lang="en-US" noProof="0" dirty="0" smtClean="0"/>
              <a:t> </a:t>
            </a:r>
          </a:p>
          <a:p>
            <a:r>
              <a:rPr lang="en-US" noProof="0" dirty="0" smtClean="0"/>
              <a:t>	min_faves:</a:t>
            </a:r>
            <a:r>
              <a:rPr lang="en-US" i="1" noProof="0" dirty="0" smtClean="0">
                <a:solidFill>
                  <a:srgbClr val="C00000"/>
                </a:solidFill>
              </a:rPr>
              <a:t>n</a:t>
            </a:r>
          </a:p>
          <a:p>
            <a:pPr marL="457200" indent="-365760"/>
            <a:r>
              <a:rPr lang="en-US" noProof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Millennials (brands OR marketing) min_retweets:5</a:t>
            </a:r>
            <a:endParaRPr lang="en-US" noProof="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58AA-6BCA-4962-B9DA-F9DBC0678AA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Google!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4521" y="6127750"/>
            <a:ext cx="1939925" cy="365125"/>
          </a:xfrm>
          <a:prstGeom prst="rect">
            <a:avLst/>
          </a:prstGeom>
        </p:spPr>
        <p:txBody>
          <a:bodyPr/>
          <a:lstStyle/>
          <a:p>
            <a:fld id="{0E863EAE-52AC-9942-800A-3E44D0FDFD3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43" y="522517"/>
            <a:ext cx="8117457" cy="586541"/>
          </a:xfrm>
        </p:spPr>
        <p:txBody>
          <a:bodyPr/>
          <a:lstStyle/>
          <a:p>
            <a:r>
              <a:rPr lang="en-AU" dirty="0" smtClean="0"/>
              <a:t>Find Tweets w/ links to a URL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227414" y="1740568"/>
            <a:ext cx="7795816" cy="3424990"/>
          </a:xfrm>
        </p:spPr>
        <p:txBody>
          <a:bodyPr/>
          <a:lstStyle/>
          <a:p>
            <a:r>
              <a:rPr lang="en-AU" dirty="0" smtClean="0"/>
              <a:t>Find any tweets that link to a site </a:t>
            </a:r>
          </a:p>
          <a:p>
            <a:pPr lvl="1"/>
            <a:r>
              <a:rPr lang="en-AU" dirty="0" smtClean="0"/>
              <a:t>(even in shortened URL)</a:t>
            </a:r>
          </a:p>
          <a:p>
            <a:r>
              <a:rPr lang="en-AU" dirty="0" smtClean="0"/>
              <a:t>Track mentions of a press release, org</a:t>
            </a:r>
          </a:p>
          <a:p>
            <a:pPr lvl="1"/>
            <a:endParaRPr lang="en-AU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A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epa.gov “food recovery"</a:t>
            </a:r>
            <a:endParaRPr lang="en-AU" dirty="0" smtClean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58AA-6BCA-4962-B9DA-F9DBC0678AA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</a:t>
            </a:r>
            <a:r>
              <a:rPr lang="en-US" i="1" dirty="0"/>
              <a:t>next</a:t>
            </a:r>
            <a:r>
              <a:rPr lang="en-US" dirty="0"/>
              <a:t> source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Look for tweets with links</a:t>
            </a:r>
          </a:p>
          <a:p>
            <a:pPr lvl="1"/>
            <a:r>
              <a:rPr lang="en-US" dirty="0" err="1" smtClean="0"/>
              <a:t>Topsy</a:t>
            </a:r>
            <a:r>
              <a:rPr lang="en-US" dirty="0" smtClean="0"/>
              <a:t> has “Links” filters</a:t>
            </a:r>
          </a:p>
          <a:p>
            <a:pPr lvl="1"/>
            <a:r>
              <a:rPr lang="en-US" dirty="0" smtClean="0"/>
              <a:t>Twitter search:  </a:t>
            </a:r>
            <a:r>
              <a:rPr lang="en-US" i="1" dirty="0" smtClean="0"/>
              <a:t>keywords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filter:links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58AA-6BCA-4962-B9DA-F9DBC0678AA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3EAE-52AC-9942-800A-3E44D0FDFD3E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0"/>
            <a:ext cx="8286750" cy="101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 insights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27414" y="1740568"/>
            <a:ext cx="7513174" cy="3424990"/>
          </a:xfrm>
        </p:spPr>
        <p:txBody>
          <a:bodyPr/>
          <a:lstStyle/>
          <a:p>
            <a:r>
              <a:rPr lang="en-US" dirty="0" smtClean="0"/>
              <a:t>Use Advanced Search to find experts</a:t>
            </a:r>
          </a:p>
          <a:p>
            <a:pPr lvl="1"/>
            <a:r>
              <a:rPr lang="en-US" dirty="0" smtClean="0"/>
              <a:t>Use Advanced Search</a:t>
            </a:r>
          </a:p>
          <a:p>
            <a:pPr lvl="1"/>
            <a:r>
              <a:rPr lang="en-US" dirty="0" smtClean="0"/>
              <a:t>Search with keywords, location</a:t>
            </a:r>
          </a:p>
          <a:p>
            <a:pPr lvl="1"/>
            <a:r>
              <a:rPr lang="en-US" dirty="0" smtClean="0"/>
              <a:t>Filter with </a:t>
            </a:r>
            <a:r>
              <a:rPr lang="en-US" dirty="0" smtClean="0">
                <a:solidFill>
                  <a:srgbClr val="C00000"/>
                </a:solidFill>
              </a:rPr>
              <a:t>Industry: Libraries </a:t>
            </a:r>
            <a:r>
              <a:rPr lang="en-US" dirty="0" smtClean="0"/>
              <a:t>to find librarians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3EAE-52AC-9942-800A-3E44D0FDFD3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5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543464" y="522288"/>
            <a:ext cx="8600536" cy="587375"/>
          </a:xfrm>
        </p:spPr>
        <p:txBody>
          <a:bodyPr/>
          <a:lstStyle/>
          <a:p>
            <a:r>
              <a:rPr lang="en-US" sz="4400" noProof="0" dirty="0" smtClean="0"/>
              <a:t>LinkedIn’s </a:t>
            </a:r>
            <a:r>
              <a:rPr lang="en-US" sz="4400" u="sng" noProof="0" dirty="0" smtClean="0"/>
              <a:t>Advanced</a:t>
            </a:r>
            <a:r>
              <a:rPr lang="en-US" sz="4400" noProof="0" dirty="0" smtClean="0"/>
              <a:t> People search</a:t>
            </a:r>
            <a:endParaRPr lang="en-US" sz="4400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260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895600"/>
            <a:ext cx="20574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2895600"/>
            <a:ext cx="47244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7404774" y="1905000"/>
            <a:ext cx="1739226" cy="53453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286000" y="2844800"/>
            <a:ext cx="2286000" cy="53453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204364" y="6492875"/>
            <a:ext cx="1939636" cy="365125"/>
          </a:xfrm>
        </p:spPr>
        <p:txBody>
          <a:bodyPr/>
          <a:lstStyle/>
          <a:p>
            <a:fld id="{1E6AAAF9-0F73-46C4-B2FA-1EE7AEC6B96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29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22288"/>
            <a:ext cx="9144000" cy="587375"/>
          </a:xfrm>
        </p:spPr>
        <p:txBody>
          <a:bodyPr/>
          <a:lstStyle/>
          <a:p>
            <a:r>
              <a:rPr lang="en-US" sz="4800" noProof="0" dirty="0" smtClean="0"/>
              <a:t>ID info pros to consult</a:t>
            </a:r>
            <a:endParaRPr lang="en-US" sz="48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5562600" cy="530762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2284534" y="6019800"/>
            <a:ext cx="612531" cy="41529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4648200" y="3877492"/>
            <a:ext cx="612531" cy="41529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590800" y="3810000"/>
            <a:ext cx="612531" cy="41529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204364" y="6492875"/>
            <a:ext cx="1939636" cy="365125"/>
          </a:xfrm>
        </p:spPr>
        <p:txBody>
          <a:bodyPr/>
          <a:lstStyle/>
          <a:p>
            <a:fld id="{BA0703BE-D2C7-4EF2-8AC6-303523CC677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Stay curious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Cultivate </a:t>
            </a:r>
            <a:r>
              <a:rPr lang="en-US" dirty="0" err="1" smtClean="0"/>
              <a:t>DISsatisfaction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Be prepared to shift as search tools change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3E8BB425-C56A-4A02-B433-EDACE2D54268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 Mary Ellen at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>
          <a:xfrm>
            <a:off x="1227414" y="1352379"/>
            <a:ext cx="7274902" cy="342499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mbates@batesinfo.com</a:t>
            </a:r>
          </a:p>
          <a:p>
            <a:r>
              <a:rPr lang="en-US" dirty="0"/>
              <a:t>BatesInfo.com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Reluctant-entrepreneur.com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Twitter: @</a:t>
            </a:r>
            <a:r>
              <a:rPr lang="en-US" dirty="0" err="1" smtClean="0"/>
              <a:t>mebs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AU" dirty="0" smtClean="0"/>
              <a:t>LinkedIn: </a:t>
            </a:r>
            <a:r>
              <a:rPr lang="en-AU" dirty="0" err="1" smtClean="0"/>
              <a:t>maryellenbates</a:t>
            </a:r>
            <a:endParaRPr lang="en-AU" dirty="0" smtClean="0"/>
          </a:p>
          <a:p>
            <a:pPr>
              <a:spcBef>
                <a:spcPts val="600"/>
              </a:spcBef>
            </a:pPr>
            <a:r>
              <a:rPr lang="en-AU" dirty="0" smtClean="0"/>
              <a:t>Facebook: </a:t>
            </a:r>
            <a:r>
              <a:rPr lang="en-AU" dirty="0" err="1" smtClean="0"/>
              <a:t>maryellenbates</a:t>
            </a:r>
            <a:endParaRPr lang="en-AU" dirty="0" smtClean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58AA-6BCA-4962-B9DA-F9DBC0678AA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DOESN’T work anymore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</a:rPr>
              <a:t>+</a:t>
            </a:r>
            <a:r>
              <a:rPr lang="en-US" dirty="0" smtClean="0"/>
              <a:t> no longer searches exact matches</a:t>
            </a:r>
          </a:p>
          <a:p>
            <a:pPr lvl="1"/>
            <a:r>
              <a:rPr lang="en-US" dirty="0" smtClean="0"/>
              <a:t>“Use” “quotes” “instead”</a:t>
            </a:r>
          </a:p>
          <a:p>
            <a:pPr lvl="1"/>
            <a:r>
              <a:rPr lang="en-US" dirty="0" smtClean="0"/>
              <a:t>or </a:t>
            </a:r>
            <a:r>
              <a:rPr lang="en-US" dirty="0" smtClean="0">
                <a:solidFill>
                  <a:srgbClr val="C00000"/>
                </a:solidFill>
              </a:rPr>
              <a:t>Verbatim</a:t>
            </a:r>
            <a:r>
              <a:rPr lang="en-US" dirty="0" smtClean="0"/>
              <a:t> option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3EAE-52AC-9942-800A-3E44D0FDFD3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9" y="3672203"/>
            <a:ext cx="7996687" cy="300323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8013940" y="3571336"/>
            <a:ext cx="733245" cy="1009290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344174" y="5324571"/>
            <a:ext cx="733245" cy="1009290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9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Parentheses DON’T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You type:</a:t>
            </a:r>
          </a:p>
          <a:p>
            <a:r>
              <a:rPr lang="en-US" dirty="0" smtClean="0"/>
              <a:t>	(A </a:t>
            </a:r>
            <a:r>
              <a:rPr lang="en-US" i="1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en-US" i="1" dirty="0" smtClean="0"/>
              <a:t> </a:t>
            </a:r>
            <a:r>
              <a:rPr lang="en-US" dirty="0" smtClean="0"/>
              <a:t>B) OR (C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en-US" dirty="0" smtClean="0"/>
              <a:t> D)</a:t>
            </a:r>
          </a:p>
          <a:p>
            <a:r>
              <a:rPr lang="en-US" dirty="0" smtClean="0"/>
              <a:t>Google searches:</a:t>
            </a:r>
          </a:p>
          <a:p>
            <a:r>
              <a:rPr lang="en-US" dirty="0" smtClean="0"/>
              <a:t>	A </a:t>
            </a:r>
            <a:r>
              <a:rPr lang="en-US" i="1" dirty="0" smtClean="0"/>
              <a:t>and </a:t>
            </a:r>
            <a:r>
              <a:rPr lang="en-US" dirty="0" smtClean="0"/>
              <a:t>(B </a:t>
            </a:r>
            <a:r>
              <a:rPr lang="en-US" i="1" dirty="0" smtClean="0"/>
              <a:t>or</a:t>
            </a:r>
            <a:r>
              <a:rPr lang="en-US" dirty="0" smtClean="0"/>
              <a:t> C) </a:t>
            </a:r>
            <a:r>
              <a:rPr lang="en-US" i="1" dirty="0" smtClean="0"/>
              <a:t>and 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3EAE-52AC-9942-800A-3E44D0FDFD3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3EAE-52AC-9942-800A-3E44D0FDFD3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2" y="854016"/>
            <a:ext cx="400555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98" y="854016"/>
            <a:ext cx="405399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67"/>
            <a:ext cx="4632598" cy="470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98" y="200109"/>
            <a:ext cx="4270073" cy="39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search operators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site: </a:t>
            </a:r>
            <a:r>
              <a:rPr lang="en-US" dirty="0" smtClean="0"/>
              <a:t>to limit to a URL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site:msf.org</a:t>
            </a:r>
            <a:r>
              <a:rPr lang="en-US" dirty="0" smtClean="0"/>
              <a:t> </a:t>
            </a:r>
            <a:r>
              <a:rPr lang="en-US" dirty="0" err="1" smtClean="0"/>
              <a:t>ebola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..</a:t>
            </a:r>
            <a:r>
              <a:rPr lang="en-US" dirty="0" smtClean="0"/>
              <a:t> to search a range</a:t>
            </a:r>
          </a:p>
          <a:p>
            <a:pPr lvl="1"/>
            <a:r>
              <a:rPr lang="en-US" dirty="0"/>
              <a:t>noise cancelling headset </a:t>
            </a:r>
            <a:r>
              <a:rPr lang="en-US" dirty="0">
                <a:solidFill>
                  <a:srgbClr val="C00000"/>
                </a:solidFill>
              </a:rPr>
              <a:t>$50..$</a:t>
            </a:r>
            <a:r>
              <a:rPr lang="en-US" dirty="0" smtClean="0">
                <a:solidFill>
                  <a:srgbClr val="C00000"/>
                </a:solidFill>
              </a:rPr>
              <a:t>125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3EAE-52AC-9942-800A-3E44D0FDFD3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0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*</a:t>
            </a:r>
            <a:r>
              <a:rPr lang="en-US" dirty="0" smtClean="0"/>
              <a:t> strategically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* replaces any term in URL</a:t>
            </a:r>
          </a:p>
          <a:p>
            <a:endParaRPr lang="en-US" dirty="0" smtClean="0"/>
          </a:p>
          <a:p>
            <a:r>
              <a:rPr lang="en-US" dirty="0" smtClean="0"/>
              <a:t>For educational sites at NASA: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site</a:t>
            </a:r>
            <a:r>
              <a:rPr lang="en-US" dirty="0">
                <a:solidFill>
                  <a:srgbClr val="C00000"/>
                </a:solidFill>
              </a:rPr>
              <a:t>:*.</a:t>
            </a:r>
            <a:r>
              <a:rPr lang="en-US" dirty="0" err="1">
                <a:solidFill>
                  <a:srgbClr val="C00000"/>
                </a:solidFill>
              </a:rPr>
              <a:t>nasa</a:t>
            </a:r>
            <a:r>
              <a:rPr lang="en-US" dirty="0">
                <a:solidFill>
                  <a:srgbClr val="C00000"/>
                </a:solidFill>
              </a:rPr>
              <a:t>.*  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inurl:education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4025-B3B9-4C3D-92CC-767BBA5BDF5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F2F2E1"/>
      </a:lt2>
      <a:accent1>
        <a:srgbClr val="4F81BD"/>
      </a:accent1>
      <a:accent2>
        <a:srgbClr val="B9204D"/>
      </a:accent2>
      <a:accent3>
        <a:srgbClr val="6767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634</Words>
  <Application>Microsoft Office PowerPoint</Application>
  <PresentationFormat>On-screen Show (4:3)</PresentationFormat>
  <Paragraphs>232</Paragraphs>
  <Slides>47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Corbel</vt:lpstr>
      <vt:lpstr>Courier New</vt:lpstr>
      <vt:lpstr>Segoe UI Black</vt:lpstr>
      <vt:lpstr>Sue Ellen Francisco </vt:lpstr>
      <vt:lpstr>Wingdings</vt:lpstr>
      <vt:lpstr>Office Theme</vt:lpstr>
      <vt:lpstr>Super Searcher Secrets</vt:lpstr>
      <vt:lpstr>Tweeting this?</vt:lpstr>
      <vt:lpstr>What we’ll cover</vt:lpstr>
      <vt:lpstr>Google!</vt:lpstr>
      <vt:lpstr>What DOESN’T work anymore</vt:lpstr>
      <vt:lpstr>Parentheses DON’T WORK</vt:lpstr>
      <vt:lpstr>PowerPoint Presentation</vt:lpstr>
      <vt:lpstr>Google search operators</vt:lpstr>
      <vt:lpstr>Use * strategically</vt:lpstr>
      <vt:lpstr>Google Autocomplete</vt:lpstr>
      <vt:lpstr>More tricks</vt:lpstr>
      <vt:lpstr>Search hacks</vt:lpstr>
      <vt:lpstr>Use MS Academic for insight</vt:lpstr>
      <vt:lpstr>PowerPoint Presentation</vt:lpstr>
      <vt:lpstr>Hydraulic fracking - en.wikipedia.org</vt:lpstr>
      <vt:lpstr>Hydraulic fracking – fr.wikipedia.org (translated)</vt:lpstr>
      <vt:lpstr>Search strategy matters!</vt:lpstr>
      <vt:lpstr>PowerPoint Presentation</vt:lpstr>
      <vt:lpstr>What’s this called?</vt:lpstr>
      <vt:lpstr>Using image matching</vt:lpstr>
      <vt:lpstr>PowerPoint Presentation</vt:lpstr>
      <vt:lpstr>PowerPoint Presentation</vt:lpstr>
      <vt:lpstr>Unsung heroes</vt:lpstr>
      <vt:lpstr>Millionshort.com</vt:lpstr>
      <vt:lpstr>PowerPoint Presentation</vt:lpstr>
      <vt:lpstr>Zanran.com</vt:lpstr>
      <vt:lpstr>PowerPoint Presentation</vt:lpstr>
      <vt:lpstr>WolframAlpha.com</vt:lpstr>
      <vt:lpstr>PowerPoint Presentation</vt:lpstr>
      <vt:lpstr>Quick scan-the-horizon</vt:lpstr>
      <vt:lpstr>PowerPoint Presentation</vt:lpstr>
      <vt:lpstr>Insights from social media  (no, really!)</vt:lpstr>
      <vt:lpstr>Search social media on Google </vt:lpstr>
      <vt:lpstr>Searching Facebook</vt:lpstr>
      <vt:lpstr>Searching Facebook</vt:lpstr>
      <vt:lpstr>Searching for individuals</vt:lpstr>
      <vt:lpstr>Following breaking news</vt:lpstr>
      <vt:lpstr>explosion "east village" near:"New York" within:5mi</vt:lpstr>
      <vt:lpstr>Twitter search hacks</vt:lpstr>
      <vt:lpstr>Find Tweets w/ links to a URL</vt:lpstr>
      <vt:lpstr>Finding the next source</vt:lpstr>
      <vt:lpstr>PowerPoint Presentation</vt:lpstr>
      <vt:lpstr>LinkedIn insights</vt:lpstr>
      <vt:lpstr>LinkedIn’s Advanced People search</vt:lpstr>
      <vt:lpstr>ID info pros to consult</vt:lpstr>
      <vt:lpstr>Final thoughts</vt:lpstr>
      <vt:lpstr>Reach Mary Ellen at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Kalman</dc:creator>
  <cp:lastModifiedBy>Jamie</cp:lastModifiedBy>
  <cp:revision>128</cp:revision>
  <cp:lastPrinted>2016-01-07T19:32:23Z</cp:lastPrinted>
  <dcterms:created xsi:type="dcterms:W3CDTF">2015-05-26T20:20:42Z</dcterms:created>
  <dcterms:modified xsi:type="dcterms:W3CDTF">2016-01-19T18:46:11Z</dcterms:modified>
</cp:coreProperties>
</file>