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8" r:id="rId2"/>
    <p:sldId id="269" r:id="rId3"/>
    <p:sldId id="270" r:id="rId4"/>
    <p:sldId id="274" r:id="rId5"/>
    <p:sldId id="271" r:id="rId6"/>
    <p:sldId id="272" r:id="rId7"/>
    <p:sldId id="27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9456-8C69-451D-AAC9-5FF016159301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FEBD-FA59-47E2-9798-229C3E76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8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9212" y="1923757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9212" y="4186538"/>
            <a:ext cx="8915399" cy="44173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66585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89213" y="4933950"/>
            <a:ext cx="8915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dirty="0" smtClean="0"/>
              <a:t>Add an interesting quotation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Who said this interesting thing and when?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53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15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Presenter name(s) and contact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Thank you for attending!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27" y="627407"/>
            <a:ext cx="4331384" cy="28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8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Do you like bulleted lists?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Make some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607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835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r="5804"/>
          <a:stretch/>
        </p:blipFill>
        <p:spPr>
          <a:xfrm>
            <a:off x="7209389" y="2126222"/>
            <a:ext cx="4276579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7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056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37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3"/>
          <a:stretch/>
        </p:blipFill>
        <p:spPr>
          <a:xfrm>
            <a:off x="6383177" y="446088"/>
            <a:ext cx="5061269" cy="53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"/>
          <a:stretch/>
        </p:blipFill>
        <p:spPr>
          <a:xfrm>
            <a:off x="3686250" y="634965"/>
            <a:ext cx="6522961" cy="39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4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Conference Name, Date, and Location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663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Conference Name, Date,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4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886450"/>
            <a:ext cx="8915399" cy="1468800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Rising to the Challenge: </a:t>
            </a:r>
            <a:r>
              <a:rPr lang="en-US" sz="3600" i="1" dirty="0" smtClean="0">
                <a:solidFill>
                  <a:schemeClr val="accent1"/>
                </a:solidFill>
              </a:rPr>
              <a:t/>
            </a:r>
            <a:br>
              <a:rPr lang="en-US" sz="3600" i="1" dirty="0" smtClean="0">
                <a:solidFill>
                  <a:schemeClr val="accent1"/>
                </a:solidFill>
              </a:rPr>
            </a:br>
            <a:r>
              <a:rPr lang="en-US" sz="3600" i="1" dirty="0">
                <a:solidFill>
                  <a:schemeClr val="accent1"/>
                </a:solidFill>
              </a:rPr>
              <a:t>	</a:t>
            </a:r>
            <a:r>
              <a:rPr lang="en-US" sz="3600" i="1" dirty="0" smtClean="0">
                <a:solidFill>
                  <a:schemeClr val="accent1"/>
                </a:solidFill>
              </a:rPr>
              <a:t>		</a:t>
            </a:r>
            <a:r>
              <a:rPr lang="en-US" sz="3600" i="1" dirty="0" smtClean="0">
                <a:solidFill>
                  <a:schemeClr val="accent1"/>
                </a:solidFill>
              </a:rPr>
              <a:t>Re-Envisioning </a:t>
            </a:r>
            <a:r>
              <a:rPr lang="en-US" sz="3600" i="1" dirty="0">
                <a:solidFill>
                  <a:schemeClr val="accent1"/>
                </a:solidFill>
              </a:rPr>
              <a:t>Public </a:t>
            </a:r>
            <a:r>
              <a:rPr lang="en-US" sz="3600" i="1" dirty="0" smtClean="0">
                <a:solidFill>
                  <a:schemeClr val="accent1"/>
                </a:solidFill>
              </a:rPr>
              <a:t>Libraries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									</a:t>
            </a:r>
            <a:r>
              <a:rPr lang="en-US" sz="3100" dirty="0" smtClean="0"/>
              <a:t>aka “The Aspen Report”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614246"/>
            <a:ext cx="8160850" cy="2954214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sz="2900" dirty="0"/>
              <a:t>As the knowledge and creativity economy grows, the public library stands to be the hub for communities, providing access to education, learning opportunities, technology and social connections, driving the </a:t>
            </a:r>
            <a:r>
              <a:rPr lang="en-US" sz="2900" dirty="0" smtClean="0"/>
              <a:t>economic </a:t>
            </a:r>
            <a:r>
              <a:rPr lang="en-US" sz="2900" dirty="0"/>
              <a:t>growth and prosperity for all members of the community</a:t>
            </a:r>
            <a:r>
              <a:rPr lang="en-US" sz="2900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i="1" dirty="0"/>
          </a:p>
          <a:p>
            <a:pPr>
              <a:lnSpc>
                <a:spcPct val="120000"/>
              </a:lnSpc>
            </a:pPr>
            <a:r>
              <a:rPr lang="en-US" sz="2600" b="1" i="1" dirty="0" smtClean="0"/>
              <a:t>“</a:t>
            </a:r>
            <a:r>
              <a:rPr lang="en-US" sz="2600" b="1" i="1" dirty="0"/>
              <a:t>Innovations built on the old distributed model of the lending library will not suffice. What is needed is a new level of interdependence that communities and libraries must embrace together</a:t>
            </a:r>
            <a:r>
              <a:rPr lang="en-US" sz="2600" b="1" i="1" dirty="0" smtClean="0"/>
              <a:t>.</a:t>
            </a:r>
            <a:r>
              <a:rPr lang="en-US" sz="2600" b="1" i="1" dirty="0" smtClean="0"/>
              <a:t>” </a:t>
            </a:r>
            <a:endParaRPr lang="en-US" sz="26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5791201"/>
            <a:ext cx="8477373" cy="698010"/>
          </a:xfrm>
        </p:spPr>
        <p:txBody>
          <a:bodyPr/>
          <a:lstStyle/>
          <a:p>
            <a:pPr lvl="0"/>
            <a:r>
              <a:rPr lang="en-US" sz="1800" dirty="0" smtClean="0"/>
              <a:t>Presented by Cindy </a:t>
            </a:r>
            <a:r>
              <a:rPr lang="en-US" sz="1800" dirty="0" err="1" smtClean="0"/>
              <a:t>Fesemyer</a:t>
            </a:r>
            <a:r>
              <a:rPr lang="en-US" sz="1800" dirty="0" smtClean="0"/>
              <a:t>, Library Director, Columbus Public </a:t>
            </a:r>
            <a:r>
              <a:rPr lang="en-US" dirty="0" smtClean="0"/>
              <a:t>Library</a:t>
            </a:r>
          </a:p>
          <a:p>
            <a:pPr lvl="0"/>
            <a:r>
              <a:rPr lang="en-US" sz="1000" dirty="0" smtClean="0"/>
              <a:t>Slides by Jon </a:t>
            </a:r>
            <a:r>
              <a:rPr lang="en-US" sz="1000" dirty="0"/>
              <a:t>Mark </a:t>
            </a:r>
            <a:r>
              <a:rPr lang="en-US" sz="1000" dirty="0" err="1"/>
              <a:t>Bolthouse</a:t>
            </a:r>
            <a:r>
              <a:rPr lang="en-US" sz="1000" dirty="0"/>
              <a:t>, Library Director, Fond du Lac Public </a:t>
            </a:r>
            <a:r>
              <a:rPr lang="en-US" sz="1000" dirty="0" smtClean="0"/>
              <a:t>Library . . . whatever . . 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976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key assets build the library’s value proposition in the community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fontAlgn="base"/>
            <a:r>
              <a:rPr lang="en-US" sz="2800" dirty="0"/>
              <a:t>People</a:t>
            </a:r>
          </a:p>
          <a:p>
            <a:pPr fontAlgn="base"/>
            <a:r>
              <a:rPr lang="en-US" sz="2800" dirty="0"/>
              <a:t>Place</a:t>
            </a:r>
          </a:p>
          <a:p>
            <a:pPr fontAlgn="base"/>
            <a:r>
              <a:rPr lang="en-US" sz="2800" dirty="0"/>
              <a:t>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- Librarian as </a:t>
            </a:r>
            <a:r>
              <a:rPr lang="en-US" dirty="0"/>
              <a:t>navigator, not gatekeeper (or expert of all)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fontAlgn="base"/>
            <a:r>
              <a:rPr lang="en-US" sz="2000" dirty="0" smtClean="0"/>
              <a:t>Continuous </a:t>
            </a:r>
            <a:r>
              <a:rPr lang="en-US" sz="2000" dirty="0"/>
              <a:t>extension of the definition of “librarian” is not sustainable</a:t>
            </a:r>
          </a:p>
          <a:p>
            <a:pPr fontAlgn="base"/>
            <a:r>
              <a:rPr lang="en-US" sz="2000" dirty="0"/>
              <a:t>Leverage the library’s infrastructure to allow for domain expertise to be shared outward, to draw from the expertise in the community</a:t>
            </a:r>
          </a:p>
          <a:p>
            <a:pPr fontAlgn="base"/>
            <a:r>
              <a:rPr lang="en-US" sz="2000" dirty="0"/>
              <a:t>Curators for the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– The Physical Library building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89212" y="1620252"/>
            <a:ext cx="8915400" cy="4443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dirty="0" smtClean="0"/>
              <a:t>Establishes personal connections</a:t>
            </a:r>
          </a:p>
          <a:p>
            <a:pPr lvl="1" fontAlgn="base"/>
            <a:r>
              <a:rPr lang="en-US" sz="2000" dirty="0" smtClean="0"/>
              <a:t>“Starbucks without the coffee” (Maybe!)</a:t>
            </a:r>
          </a:p>
          <a:p>
            <a:pPr fontAlgn="base"/>
            <a:r>
              <a:rPr lang="en-US" sz="2000" dirty="0" smtClean="0"/>
              <a:t>Provides an anchor</a:t>
            </a:r>
          </a:p>
          <a:p>
            <a:pPr lvl="1" fontAlgn="base"/>
            <a:r>
              <a:rPr lang="en-US" sz="2000" dirty="0" smtClean="0"/>
              <a:t>...for economic development</a:t>
            </a:r>
          </a:p>
          <a:p>
            <a:pPr lvl="1" fontAlgn="base"/>
            <a:r>
              <a:rPr lang="en-US" sz="2000" dirty="0" smtClean="0"/>
              <a:t>..for neighborhood revitalization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43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– The Physical Library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0252"/>
            <a:ext cx="8646157" cy="4443369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 smtClean="0"/>
              <a:t>Provides </a:t>
            </a:r>
            <a:r>
              <a:rPr lang="en-US" sz="2000" dirty="0"/>
              <a:t>a safe and trusted location</a:t>
            </a:r>
          </a:p>
          <a:p>
            <a:pPr lvl="1" fontAlgn="base"/>
            <a:r>
              <a:rPr lang="en-US" sz="2000" dirty="0"/>
              <a:t>health clinics</a:t>
            </a:r>
          </a:p>
          <a:p>
            <a:pPr lvl="1" fontAlgn="base"/>
            <a:r>
              <a:rPr lang="en-US" sz="2000" dirty="0"/>
              <a:t>emergency response centers</a:t>
            </a:r>
          </a:p>
          <a:p>
            <a:pPr lvl="1" fontAlgn="base"/>
            <a:r>
              <a:rPr lang="en-US" sz="2000" dirty="0"/>
              <a:t>small business incubators</a:t>
            </a:r>
          </a:p>
          <a:p>
            <a:pPr lvl="1" fontAlgn="base"/>
            <a:r>
              <a:rPr lang="en-US" sz="2000" dirty="0"/>
              <a:t>workforce development centers</a:t>
            </a:r>
          </a:p>
          <a:p>
            <a:pPr lvl="1" fontAlgn="base"/>
            <a:r>
              <a:rPr lang="en-US" sz="2000" dirty="0"/>
              <a:t>immigrant resource centers</a:t>
            </a:r>
          </a:p>
          <a:p>
            <a:pPr fontAlgn="base"/>
            <a:r>
              <a:rPr lang="en-US" sz="2000" dirty="0"/>
              <a:t>Creates connecting places</a:t>
            </a:r>
          </a:p>
          <a:p>
            <a:pPr lvl="1" fontAlgn="base"/>
            <a:r>
              <a:rPr lang="en-US" sz="2000" dirty="0"/>
              <a:t>New locations:  shopping malls, airports, big box stores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83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7853"/>
            <a:ext cx="8915400" cy="444336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Library </a:t>
            </a:r>
            <a:r>
              <a:rPr lang="en-US" dirty="0"/>
              <a:t>As “Third Place”</a:t>
            </a:r>
          </a:p>
          <a:p>
            <a:pPr lvl="1" fontAlgn="base"/>
            <a:r>
              <a:rPr lang="en-US" dirty="0"/>
              <a:t>Interactive entity facilitating people operating individually or in groups</a:t>
            </a:r>
          </a:p>
          <a:p>
            <a:pPr lvl="1" fontAlgn="base"/>
            <a:r>
              <a:rPr lang="en-US" dirty="0"/>
              <a:t>Coexisting with geographical area (canopy or “cloud”)</a:t>
            </a:r>
          </a:p>
          <a:p>
            <a:pPr lvl="1" fontAlgn="base"/>
            <a:r>
              <a:rPr lang="en-US" dirty="0"/>
              <a:t>Objective and trusted platform</a:t>
            </a:r>
          </a:p>
          <a:p>
            <a:pPr fontAlgn="base"/>
            <a:r>
              <a:rPr lang="en-US" dirty="0"/>
              <a:t>Library as a Service (</a:t>
            </a:r>
            <a:r>
              <a:rPr lang="en-US" dirty="0" err="1"/>
              <a:t>LaaS</a:t>
            </a:r>
            <a:r>
              <a:rPr lang="en-US" dirty="0"/>
              <a:t>)</a:t>
            </a:r>
          </a:p>
          <a:p>
            <a:pPr lvl="1" fontAlgn="base"/>
            <a:r>
              <a:rPr lang="en-US" dirty="0"/>
              <a:t>abundant Wi-Fi</a:t>
            </a:r>
          </a:p>
          <a:p>
            <a:pPr lvl="1" fontAlgn="base"/>
            <a:r>
              <a:rPr lang="en-US" dirty="0"/>
              <a:t>devices for borrowing</a:t>
            </a:r>
          </a:p>
          <a:p>
            <a:pPr lvl="1" fontAlgn="base"/>
            <a:r>
              <a:rPr lang="en-US" dirty="0"/>
              <a:t>Content from own collection or anywhere in the cloud</a:t>
            </a:r>
          </a:p>
          <a:p>
            <a:pPr fontAlgn="base"/>
            <a:r>
              <a:rPr lang="en-US" dirty="0"/>
              <a:t>Challenges ahead</a:t>
            </a:r>
          </a:p>
          <a:p>
            <a:pPr lvl="1" fontAlgn="base"/>
            <a:r>
              <a:rPr lang="en-US" dirty="0"/>
              <a:t>decentralized model</a:t>
            </a:r>
          </a:p>
          <a:p>
            <a:pPr lvl="1" fontAlgn="base"/>
            <a:r>
              <a:rPr lang="en-US" dirty="0"/>
              <a:t>Traditional Catalog as Platform model </a:t>
            </a:r>
          </a:p>
          <a:p>
            <a:pPr lvl="1" fontAlgn="base"/>
            <a:r>
              <a:rPr lang="en-US" dirty="0"/>
              <a:t>No scalability</a:t>
            </a:r>
          </a:p>
          <a:p>
            <a:pPr lvl="1" fontAlgn="base"/>
            <a:r>
              <a:rPr lang="en-US" dirty="0"/>
              <a:t>Competition of platforms (Amazon / Netflix)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7853"/>
            <a:ext cx="8915400" cy="44433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Align </a:t>
            </a:r>
            <a:r>
              <a:rPr lang="en-US" sz="2000" dirty="0"/>
              <a:t>Library services in support of community goals</a:t>
            </a:r>
          </a:p>
          <a:p>
            <a:pPr lvl="1" fontAlgn="base"/>
            <a:r>
              <a:rPr lang="en-US" sz="2000" dirty="0"/>
              <a:t>Develop community relationships</a:t>
            </a:r>
          </a:p>
          <a:p>
            <a:pPr lvl="1" fontAlgn="base"/>
            <a:r>
              <a:rPr lang="en-US" sz="2000" dirty="0"/>
              <a:t>less autonomy, more collaboration</a:t>
            </a:r>
          </a:p>
          <a:p>
            <a:pPr fontAlgn="base"/>
            <a:r>
              <a:rPr lang="en-US" sz="2000" dirty="0" smtClean="0"/>
              <a:t>Provide </a:t>
            </a:r>
            <a:r>
              <a:rPr lang="en-US" sz="2000" dirty="0"/>
              <a:t>access to content in all formats</a:t>
            </a:r>
          </a:p>
          <a:p>
            <a:pPr lvl="1" fontAlgn="base"/>
            <a:r>
              <a:rPr lang="en-US" sz="2000" dirty="0"/>
              <a:t>broadband access</a:t>
            </a:r>
          </a:p>
          <a:p>
            <a:pPr lvl="1" fontAlgn="base"/>
            <a:r>
              <a:rPr lang="en-US" sz="2000" dirty="0"/>
              <a:t>National Digital </a:t>
            </a:r>
            <a:r>
              <a:rPr lang="en-US" sz="2000" dirty="0" smtClean="0"/>
              <a:t>platform</a:t>
            </a:r>
          </a:p>
          <a:p>
            <a:pPr marL="457200" lvl="1" indent="0" fontAlgn="base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7853"/>
            <a:ext cx="8915400" cy="4443369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 smtClean="0"/>
              <a:t>Ensure </a:t>
            </a:r>
            <a:r>
              <a:rPr lang="en-US" sz="2000" dirty="0"/>
              <a:t>the long-term sustainability of public libraries</a:t>
            </a:r>
          </a:p>
          <a:p>
            <a:pPr lvl="1" fontAlgn="base"/>
            <a:r>
              <a:rPr lang="en-US" sz="2000" dirty="0"/>
              <a:t>Funding models</a:t>
            </a:r>
          </a:p>
          <a:p>
            <a:pPr lvl="1" fontAlgn="base"/>
            <a:r>
              <a:rPr lang="en-US" sz="2000" dirty="0"/>
              <a:t>alternative governance structures</a:t>
            </a:r>
          </a:p>
          <a:p>
            <a:pPr lvl="1" fontAlgn="base"/>
            <a:r>
              <a:rPr lang="en-US" sz="2000" dirty="0"/>
              <a:t>outcomes rather than outputs</a:t>
            </a:r>
          </a:p>
          <a:p>
            <a:pPr fontAlgn="base"/>
            <a:r>
              <a:rPr lang="en-US" sz="2000" dirty="0"/>
              <a:t>Cultivate leadership</a:t>
            </a:r>
          </a:p>
          <a:p>
            <a:pPr lvl="1" fontAlgn="base"/>
            <a:r>
              <a:rPr lang="en-US" sz="2000" dirty="0"/>
              <a:t>vision (for the library and community)</a:t>
            </a:r>
          </a:p>
          <a:p>
            <a:pPr lvl="1" fontAlgn="base"/>
            <a:r>
              <a:rPr lang="en-US" sz="2000" dirty="0"/>
              <a:t>communication with community leaders</a:t>
            </a:r>
          </a:p>
          <a:p>
            <a:pPr lvl="1" fontAlgn="base"/>
            <a:r>
              <a:rPr lang="en-US" sz="2000" dirty="0"/>
              <a:t>go beyond the walls of the library</a:t>
            </a:r>
          </a:p>
          <a:p>
            <a:pPr lvl="1" fontAlgn="base"/>
            <a:r>
              <a:rPr lang="en-US" sz="2000" dirty="0"/>
              <a:t>Libraries as connection between </a:t>
            </a:r>
            <a:r>
              <a:rPr lang="en-US" sz="2000" dirty="0" smtClean="0"/>
              <a:t>Community Based Organizations </a:t>
            </a:r>
            <a:r>
              <a:rPr lang="en-US" sz="2000" dirty="0"/>
              <a:t>and </a:t>
            </a:r>
            <a:r>
              <a:rPr lang="en-US" sz="2000" dirty="0" smtClean="0"/>
              <a:t>citizens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15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</TotalTime>
  <Words>392</Words>
  <Application>Microsoft Office PowerPoint</Application>
  <PresentationFormat>Custom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Rising to the Challenge:     Re-Envisioning Public Libraries          aka “The Aspen Report”</vt:lpstr>
      <vt:lpstr>Three key assets build the library’s value proposition in the community </vt:lpstr>
      <vt:lpstr>People - Librarian as navigator, not gatekeeper (or expert of all) </vt:lpstr>
      <vt:lpstr>Place – The Physical Library building</vt:lpstr>
      <vt:lpstr>Place – The Physical Library building</vt:lpstr>
      <vt:lpstr>Platform</vt:lpstr>
      <vt:lpstr>Strategies for Success</vt:lpstr>
      <vt:lpstr>Strategies for Success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Coffin</dc:creator>
  <cp:lastModifiedBy>SCLS</cp:lastModifiedBy>
  <cp:revision>63</cp:revision>
  <dcterms:created xsi:type="dcterms:W3CDTF">2015-04-24T19:49:48Z</dcterms:created>
  <dcterms:modified xsi:type="dcterms:W3CDTF">2016-01-08T17:13:44Z</dcterms:modified>
</cp:coreProperties>
</file>