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7"/>
  </p:notesMasterIdLst>
  <p:sldIdLst>
    <p:sldId id="256" r:id="rId2"/>
    <p:sldId id="269" r:id="rId3"/>
    <p:sldId id="268" r:id="rId4"/>
    <p:sldId id="273" r:id="rId5"/>
    <p:sldId id="274" r:id="rId6"/>
    <p:sldId id="270" r:id="rId7"/>
    <p:sldId id="271" r:id="rId8"/>
    <p:sldId id="275" r:id="rId9"/>
    <p:sldId id="296" r:id="rId10"/>
    <p:sldId id="298" r:id="rId11"/>
    <p:sldId id="272" r:id="rId12"/>
    <p:sldId id="293" r:id="rId13"/>
    <p:sldId id="264" r:id="rId14"/>
    <p:sldId id="265" r:id="rId15"/>
    <p:sldId id="266" r:id="rId16"/>
    <p:sldId id="267" r:id="rId17"/>
    <p:sldId id="263" r:id="rId18"/>
    <p:sldId id="299" r:id="rId19"/>
    <p:sldId id="300" r:id="rId20"/>
    <p:sldId id="301" r:id="rId21"/>
    <p:sldId id="294" r:id="rId22"/>
    <p:sldId id="295" r:id="rId23"/>
    <p:sldId id="289" r:id="rId24"/>
    <p:sldId id="290" r:id="rId25"/>
    <p:sldId id="302" r:id="rId26"/>
    <p:sldId id="303" r:id="rId27"/>
    <p:sldId id="306" r:id="rId28"/>
    <p:sldId id="307" r:id="rId29"/>
    <p:sldId id="308" r:id="rId30"/>
    <p:sldId id="276" r:id="rId31"/>
    <p:sldId id="280" r:id="rId32"/>
    <p:sldId id="281" r:id="rId33"/>
    <p:sldId id="260" r:id="rId34"/>
    <p:sldId id="288" r:id="rId35"/>
    <p:sldId id="29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68956" autoAdjust="0"/>
  </p:normalViewPr>
  <p:slideViewPr>
    <p:cSldViewPr snapToGrid="0">
      <p:cViewPr varScale="1">
        <p:scale>
          <a:sx n="45" d="100"/>
          <a:sy n="45" d="100"/>
        </p:scale>
        <p:origin x="2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EDCEF-611E-4215-9185-0BCBF2F6FEFD}" type="datetimeFigureOut">
              <a:rPr lang="en-US" smtClean="0"/>
              <a:t>1/24/2017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5820A-0ADB-406E-96EF-6F6B6B449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360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5820A-0ADB-406E-96EF-6F6B6B44906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5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minute epoxy</a:t>
            </a:r>
          </a:p>
          <a:p>
            <a:r>
              <a:rPr lang="en-US" dirty="0" smtClean="0"/>
              <a:t>Bondo</a:t>
            </a:r>
          </a:p>
          <a:p>
            <a:r>
              <a:rPr lang="en-US" dirty="0" smtClean="0"/>
              <a:t>Plumbers epoxy</a:t>
            </a:r>
          </a:p>
          <a:p>
            <a:r>
              <a:rPr lang="en-US" dirty="0" smtClean="0"/>
              <a:t>Muscle man powder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5820A-0ADB-406E-96EF-6F6B6B44906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57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Bulb description</a:t>
            </a:r>
            <a:r>
              <a:rPr lang="en-US" baseline="0" dirty="0" smtClean="0"/>
              <a:t> often includes the lamps diameter in 1/8 of an inch</a:t>
            </a:r>
          </a:p>
          <a:p>
            <a:r>
              <a:rPr lang="en-US" baseline="0" dirty="0" smtClean="0"/>
              <a:t>T12=1 ½”</a:t>
            </a:r>
          </a:p>
          <a:p>
            <a:r>
              <a:rPr lang="en-US" baseline="0" dirty="0" smtClean="0"/>
              <a:t>T8=1”</a:t>
            </a:r>
          </a:p>
          <a:p>
            <a:r>
              <a:rPr lang="en-US" baseline="0" dirty="0" smtClean="0"/>
              <a:t>A-19=1 3/8”</a:t>
            </a:r>
          </a:p>
          <a:p>
            <a:r>
              <a:rPr lang="en-US" baseline="0" dirty="0" smtClean="0"/>
              <a:t>R-30=3 ¾”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5820A-0ADB-406E-96EF-6F6B6B44906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468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Least efficient, 120 volts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5820A-0ADB-406E-96EF-6F6B6B44906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386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Fairly</a:t>
            </a:r>
            <a:r>
              <a:rPr lang="en-US" baseline="0" dirty="0" smtClean="0"/>
              <a:t> efficient, most common inside the library </a:t>
            </a:r>
          </a:p>
          <a:p>
            <a:r>
              <a:rPr lang="en-US" baseline="0" dirty="0" smtClean="0"/>
              <a:t>Linear and plug in require a ballast which is a separate part that changes 120 v to the required voltage</a:t>
            </a:r>
          </a:p>
          <a:p>
            <a:r>
              <a:rPr lang="en-US" baseline="0" dirty="0" smtClean="0"/>
              <a:t>CFL have a ballast inside of them that cannot be changed separately</a:t>
            </a:r>
          </a:p>
          <a:p>
            <a:r>
              <a:rPr lang="en-US" baseline="0" dirty="0" smtClean="0"/>
              <a:t>Lots of options; can be good or bad; need the correct lamp</a:t>
            </a:r>
          </a:p>
          <a:p>
            <a:r>
              <a:rPr lang="en-US" baseline="0" dirty="0" smtClean="0"/>
              <a:t>Electrician required to Ballasts and some lamps can be difficult to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5820A-0ADB-406E-96EF-6F6B6B44906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845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efficient, last longer, expensive</a:t>
            </a:r>
          </a:p>
          <a:p>
            <a:r>
              <a:rPr lang="en-US" dirty="0" smtClean="0"/>
              <a:t>Exterior, parking lots, street lights</a:t>
            </a:r>
          </a:p>
          <a:p>
            <a:r>
              <a:rPr lang="en-US" dirty="0" smtClean="0"/>
              <a:t>Electrician required to change ballast</a:t>
            </a:r>
          </a:p>
          <a:p>
            <a:r>
              <a:rPr lang="en-US" dirty="0" smtClean="0"/>
              <a:t>We have been changing HID to LED-deballasting</a:t>
            </a:r>
          </a:p>
          <a:p>
            <a:r>
              <a:rPr lang="en-US" dirty="0" smtClean="0"/>
              <a:t>250W to 19W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5820A-0ADB-406E-96EF-6F6B6B44906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887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come a very long way in the last couple years</a:t>
            </a:r>
          </a:p>
          <a:p>
            <a:r>
              <a:rPr lang="en-US" dirty="0" smtClean="0"/>
              <a:t>Good color, relatively inexpensive, dimmable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5820A-0ADB-406E-96EF-6F6B6B44906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686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you want to get into it, Smart phone app, measure vertical foot candles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Too much, not enough or just right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other outdoor .1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parking</a:t>
            </a:r>
            <a:r>
              <a:rPr lang="en-US" baseline="0" dirty="0" smtClean="0"/>
              <a:t> lots, entrances=5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General, stairs lobby hallway</a:t>
            </a:r>
            <a:r>
              <a:rPr lang="en-US" baseline="0" dirty="0" smtClean="0"/>
              <a:t> 10-20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Most usable spaces, offices, stacks 35-45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Telephone books, 6 pt. type, 50-75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Sports or operating room 100-200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5820A-0ADB-406E-96EF-6F6B6B44906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71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</a:t>
            </a:r>
            <a:r>
              <a:rPr lang="en-US" baseline="0" dirty="0" smtClean="0"/>
              <a:t> it has a ballast</a:t>
            </a:r>
            <a:r>
              <a:rPr lang="en-US" dirty="0" smtClean="0"/>
              <a:t>, you need to replace what you removed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You can change color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T8 can be an exception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Modern ballasts can operate 25W, 28W, 32W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5820A-0ADB-406E-96EF-6F6B6B44906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283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you want</a:t>
            </a:r>
            <a:r>
              <a:rPr lang="en-US" baseline="0" dirty="0" smtClean="0"/>
              <a:t> more or less light, you may be able to use a different lamp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5820A-0ADB-406E-96EF-6F6B6B44906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4681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2700 lounge,</a:t>
            </a:r>
            <a:r>
              <a:rPr lang="en-US" baseline="0" dirty="0" smtClean="0"/>
              <a:t> dining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3500 meeting space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4100</a:t>
            </a:r>
            <a:r>
              <a:rPr lang="en-US" baseline="0" dirty="0" smtClean="0"/>
              <a:t> offices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5000 parking lots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5820A-0ADB-406E-96EF-6F6B6B44906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04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will have these at the end too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5820A-0ADB-406E-96EF-6F6B6B44906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813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points of contact</a:t>
            </a:r>
          </a:p>
          <a:p>
            <a:r>
              <a:rPr lang="en-US" dirty="0" smtClean="0"/>
              <a:t>Step stools from the stacks are great too</a:t>
            </a:r>
          </a:p>
          <a:p>
            <a:r>
              <a:rPr lang="en-US" dirty="0" smtClean="0"/>
              <a:t>Do not step on the top 2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5820A-0ADB-406E-96EF-6F6B6B44906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7896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Hopefully you never need to get one of these 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 up, 1 out,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 over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5820A-0ADB-406E-96EF-6F6B6B44906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9020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 paint on the walls where it will be </a:t>
            </a:r>
          </a:p>
          <a:p>
            <a:r>
              <a:rPr lang="en-US" dirty="0" smtClean="0"/>
              <a:t>Not</a:t>
            </a:r>
            <a:r>
              <a:rPr lang="en-US" baseline="0" dirty="0" smtClean="0"/>
              <a:t> like this though, next to carpet, ceilings, trim, shelving etc. and on different surfaces; </a:t>
            </a:r>
          </a:p>
          <a:p>
            <a:r>
              <a:rPr lang="en-US" baseline="0" dirty="0" smtClean="0"/>
              <a:t>Let it dry as it is a different color when it does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 tape, no tarps, that way I can see my mistakes and clean them before they dry. </a:t>
            </a:r>
          </a:p>
          <a:p>
            <a:r>
              <a:rPr lang="en-US" baseline="0" dirty="0" smtClean="0"/>
              <a:t>If you catch them within a few minutes, even in carpet, you can get them out with a damp cloth or in the case of carpet, a wet cloth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5820A-0ADB-406E-96EF-6F6B6B44906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180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most walls</a:t>
            </a:r>
            <a:r>
              <a:rPr lang="en-US" baseline="0" dirty="0" smtClean="0"/>
              <a:t> use an 18” roller, even, don’t let it dry, </a:t>
            </a:r>
          </a:p>
          <a:p>
            <a:r>
              <a:rPr lang="en-US" baseline="0" dirty="0" smtClean="0"/>
              <a:t>9” only on old wavy walls</a:t>
            </a:r>
          </a:p>
          <a:p>
            <a:r>
              <a:rPr lang="en-US" baseline="0" dirty="0" smtClean="0"/>
              <a:t>Bag set ups</a:t>
            </a:r>
          </a:p>
          <a:p>
            <a:r>
              <a:rPr lang="en-US" baseline="0" dirty="0" smtClean="0"/>
              <a:t>Wash brushes</a:t>
            </a:r>
          </a:p>
          <a:p>
            <a:r>
              <a:rPr lang="en-US" baseline="0" dirty="0" smtClean="0"/>
              <a:t>Roller lines</a:t>
            </a:r>
          </a:p>
          <a:p>
            <a:r>
              <a:rPr lang="en-US" baseline="0" dirty="0" smtClean="0"/>
              <a:t>Back roll</a:t>
            </a:r>
          </a:p>
          <a:p>
            <a:r>
              <a:rPr lang="en-US" baseline="0" dirty="0" smtClean="0"/>
              <a:t>Roller line paint caulk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5820A-0ADB-406E-96EF-6F6B6B44906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268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Accessible routes must be 36”, but 42” is preferred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U turn where the middle is less than 48”, you need 42” routes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 for a 90°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5820A-0ADB-406E-96EF-6F6B6B44906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3769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have up to ¼”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Threshold height ½” but the ramp must be 2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 longer than high</a:t>
            </a:r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Floor Raceway no more than ½”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$25/ft. Legrand OFR, $3/ft. Grainger or Graybar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5820A-0ADB-406E-96EF-6F6B6B44906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9286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something you can do</a:t>
            </a:r>
          </a:p>
          <a:p>
            <a:r>
              <a:rPr lang="en-US" baseline="0" dirty="0" smtClean="0"/>
              <a:t>If they start to slam or not close</a:t>
            </a:r>
          </a:p>
          <a:p>
            <a:r>
              <a:rPr lang="en-US" baseline="0" dirty="0" smtClean="0"/>
              <a:t>Often in spring and fall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5820A-0ADB-406E-96EF-6F6B6B44906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1463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printed</a:t>
            </a:r>
            <a:r>
              <a:rPr lang="en-US" baseline="0" dirty="0" smtClean="0"/>
              <a:t> on the closer, some under the cover, some have tiny holes in the cover to access Allen screws</a:t>
            </a:r>
          </a:p>
          <a:p>
            <a:r>
              <a:rPr lang="en-US" baseline="0" dirty="0" smtClean="0"/>
              <a:t>Use the latter or the stool from the stacks to hold the door open</a:t>
            </a:r>
          </a:p>
          <a:p>
            <a:r>
              <a:rPr lang="en-US" baseline="0" dirty="0" smtClean="0"/>
              <a:t>90° to 12° (swing)&gt;5 sec.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5820A-0ADB-406E-96EF-6F6B6B44906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51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About 1 handful per 2-3 sidewalk squares.</a:t>
            </a:r>
          </a:p>
          <a:p>
            <a:r>
              <a:rPr lang="en-US" dirty="0" smtClean="0"/>
              <a:t>Bowling</a:t>
            </a:r>
          </a:p>
          <a:p>
            <a:r>
              <a:rPr lang="en-US" dirty="0" smtClean="0"/>
              <a:t>Frisbee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5820A-0ADB-406E-96EF-6F6B6B44906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2262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Standing over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a f</a:t>
            </a:r>
            <a:r>
              <a:rPr lang="en-US" baseline="0" dirty="0" smtClean="0"/>
              <a:t>ew inches into the ground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roots will be shallow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faster evaporation</a:t>
            </a:r>
            <a:endParaRPr lang="en-US" dirty="0" smtClean="0"/>
          </a:p>
          <a:p>
            <a:r>
              <a:rPr lang="en-US" dirty="0" smtClean="0"/>
              <a:t>Hose</a:t>
            </a:r>
            <a:r>
              <a:rPr lang="en-US" baseline="0" dirty="0" smtClean="0"/>
              <a:t> to a trickle it will go down, not out</a:t>
            </a:r>
          </a:p>
          <a:p>
            <a:r>
              <a:rPr lang="en-US" baseline="0" dirty="0" smtClean="0"/>
              <a:t>Lay it on the ground at base, uphill from base if not level</a:t>
            </a:r>
          </a:p>
          <a:p>
            <a:r>
              <a:rPr lang="en-US" baseline="0" dirty="0" smtClean="0"/>
              <a:t>Water the bottom of the hole when planting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5820A-0ADB-406E-96EF-6F6B6B44906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20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Green:</a:t>
            </a:r>
            <a:r>
              <a:rPr lang="en-US" baseline="0" dirty="0" smtClean="0"/>
              <a:t> mopping, carpet, tables, counters, windows, mirrors, doors, walls, computer screens, anything 500 32oz bottles/gal; $45</a:t>
            </a:r>
          </a:p>
          <a:p>
            <a:r>
              <a:rPr lang="en-US" baseline="0" dirty="0" smtClean="0"/>
              <a:t>Red: toilets, urinals, sinks, bathroom door and accessory handles, tough stains; 50 bottles/gal</a:t>
            </a:r>
          </a:p>
          <a:p>
            <a:r>
              <a:rPr lang="en-US" baseline="0" dirty="0" smtClean="0"/>
              <a:t>Mineral Shock: hard water deposits like drinking fountains and toilet rings 25 bottles/gal</a:t>
            </a:r>
          </a:p>
          <a:p>
            <a:r>
              <a:rPr lang="en-US" dirty="0" smtClean="0"/>
              <a:t>Health, reactivity and flammability are all 0 besides MS- health is a 1, 0-3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5820A-0ADB-406E-96EF-6F6B6B44906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672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Ground clear</a:t>
            </a:r>
          </a:p>
          <a:p>
            <a:r>
              <a:rPr lang="en-US" dirty="0" smtClean="0"/>
              <a:t>I would rather have </a:t>
            </a:r>
            <a:r>
              <a:rPr lang="en-US" dirty="0" err="1" smtClean="0"/>
              <a:t>storytime</a:t>
            </a:r>
            <a:r>
              <a:rPr lang="en-US" dirty="0" smtClean="0"/>
              <a:t> on something I put on my salad that something engineered to kill</a:t>
            </a:r>
            <a:r>
              <a:rPr lang="en-US" baseline="0" dirty="0" smtClean="0"/>
              <a:t> everything by the scientists at Monsanto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5820A-0ADB-406E-96EF-6F6B6B44906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500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Corn gluten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used as animal feed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 high in nitrogen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forsythia bushes begin to bloom (or when your county extension agent says crabgrass germinates in your area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10-20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pounds per 1,000 sq. feet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5820A-0ADB-406E-96EF-6F6B6B44906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4825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 if your basement</a:t>
            </a:r>
            <a:r>
              <a:rPr lang="en-US" baseline="0" dirty="0" smtClean="0"/>
              <a:t> walls and floor are nor cracked, you will eventually get water if it is pitched toward the house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5820A-0ADB-406E-96EF-6F6B6B44906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124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am a firm believer in extraction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extract all that you can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apply cleaning solution and in</a:t>
            </a:r>
            <a:r>
              <a:rPr lang="en-US" baseline="0" dirty="0" smtClean="0"/>
              <a:t> some cases water too</a:t>
            </a:r>
          </a:p>
          <a:p>
            <a:r>
              <a:rPr lang="en-US" baseline="0" dirty="0" smtClean="0"/>
              <a:t>3</a:t>
            </a:r>
            <a:r>
              <a:rPr lang="en-US" baseline="30000" dirty="0" smtClean="0"/>
              <a:t>rd</a:t>
            </a:r>
            <a:r>
              <a:rPr lang="en-US" baseline="0" dirty="0" smtClean="0"/>
              <a:t> extract all that you can</a:t>
            </a:r>
          </a:p>
          <a:p>
            <a:r>
              <a:rPr lang="en-US" baseline="0" dirty="0" smtClean="0"/>
              <a:t>4</a:t>
            </a:r>
            <a:r>
              <a:rPr lang="en-US" baseline="30000" dirty="0" smtClean="0"/>
              <a:t>th</a:t>
            </a:r>
            <a:r>
              <a:rPr lang="en-US" baseline="0" dirty="0" smtClean="0"/>
              <a:t> apply water</a:t>
            </a:r>
          </a:p>
          <a:p>
            <a:r>
              <a:rPr lang="en-US" baseline="0" dirty="0" smtClean="0"/>
              <a:t>5</a:t>
            </a:r>
            <a:r>
              <a:rPr lang="en-US" baseline="30000" dirty="0" smtClean="0"/>
              <a:t>th</a:t>
            </a:r>
            <a:r>
              <a:rPr lang="en-US" baseline="0" dirty="0" smtClean="0"/>
              <a:t> repeat 3 and 4 until cleaning solution is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5820A-0ADB-406E-96EF-6F6B6B44906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284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8:1 water to vinegar, 1 teaspoon liquid soap/gallon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Better that paper towel, terry cloth, even microfiber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so a lot of them you may want gloves if you hands start to get black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5820A-0ADB-406E-96EF-6F6B6B44906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47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carpet, upholstery, laundry…depending on what is you would</a:t>
            </a:r>
            <a:r>
              <a:rPr lang="en-US" baseline="0" dirty="0" smtClean="0"/>
              <a:t> use a different one</a:t>
            </a:r>
          </a:p>
          <a:p>
            <a:r>
              <a:rPr lang="en-US" baseline="0" dirty="0" smtClean="0"/>
              <a:t>The first 3 more for organics like coffee and blood.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Commercially-made unseasoned meat tenderizer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dry blood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baseline="0" dirty="0" smtClean="0"/>
              <a:t>while the last 3 more like grease, oil or pipe dope.</a:t>
            </a:r>
          </a:p>
          <a:p>
            <a:r>
              <a:rPr lang="en-US" baseline="0" dirty="0" smtClean="0"/>
              <a:t>Dawn on cycling jersey.</a:t>
            </a:r>
          </a:p>
          <a:p>
            <a:r>
              <a:rPr lang="en-US" baseline="0" dirty="0" smtClean="0"/>
              <a:t>Carb cleaner is the end all though; ink</a:t>
            </a:r>
          </a:p>
          <a:p>
            <a:r>
              <a:rPr lang="en-US" baseline="0" dirty="0" smtClean="0"/>
              <a:t>Obviously test on an inconspicuous part first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5820A-0ADB-406E-96EF-6F6B6B44906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04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 soda or juice</a:t>
            </a:r>
          </a:p>
          <a:p>
            <a:r>
              <a:rPr lang="en-US" dirty="0" smtClean="0"/>
              <a:t>After you wipe them up it often times still feels sticky,</a:t>
            </a:r>
            <a:r>
              <a:rPr lang="en-US" baseline="0" dirty="0" smtClean="0"/>
              <a:t> even after repeated cleaning attempts</a:t>
            </a:r>
          </a:p>
          <a:p>
            <a:r>
              <a:rPr lang="en-US" baseline="0" dirty="0" smtClean="0"/>
              <a:t>Absorb until dry, </a:t>
            </a:r>
          </a:p>
          <a:p>
            <a:r>
              <a:rPr lang="en-US" baseline="0" dirty="0" smtClean="0"/>
              <a:t>wipe with damp cloth or paper towel, </a:t>
            </a:r>
          </a:p>
          <a:p>
            <a:r>
              <a:rPr lang="en-US" baseline="0" dirty="0" smtClean="0"/>
              <a:t>buff dry with very dry cloth or paper towel turning frequently until slippery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5820A-0ADB-406E-96EF-6F6B6B44906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689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wanted to die or maybe burn the house down.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5820A-0ADB-406E-96EF-6F6B6B44906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378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Mostly dry, but wet too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5820A-0ADB-406E-96EF-6F6B6B44906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240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4AF5-6BD9-4B5B-8CFF-751DA689CB31}" type="datetimeFigureOut">
              <a:rPr lang="en-US" smtClean="0"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2860-8D2E-43D9-84EC-6A9CDBD533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40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4AF5-6BD9-4B5B-8CFF-751DA689CB31}" type="datetimeFigureOut">
              <a:rPr lang="en-US" smtClean="0"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2860-8D2E-43D9-84EC-6A9CDBD533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02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4AF5-6BD9-4B5B-8CFF-751DA689CB31}" type="datetimeFigureOut">
              <a:rPr lang="en-US" smtClean="0"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2860-8D2E-43D9-84EC-6A9CDBD533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4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4AF5-6BD9-4B5B-8CFF-751DA689CB31}" type="datetimeFigureOut">
              <a:rPr lang="en-US" smtClean="0"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2860-8D2E-43D9-84EC-6A9CDBD533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4AF5-6BD9-4B5B-8CFF-751DA689CB31}" type="datetimeFigureOut">
              <a:rPr lang="en-US" smtClean="0"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2860-8D2E-43D9-84EC-6A9CDBD533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277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4AF5-6BD9-4B5B-8CFF-751DA689CB31}" type="datetimeFigureOut">
              <a:rPr lang="en-US" smtClean="0"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2860-8D2E-43D9-84EC-6A9CDBD533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585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4AF5-6BD9-4B5B-8CFF-751DA689CB31}" type="datetimeFigureOut">
              <a:rPr lang="en-US" smtClean="0"/>
              <a:t>1/24/2017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2860-8D2E-43D9-84EC-6A9CDBD533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566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4AF5-6BD9-4B5B-8CFF-751DA689CB31}" type="datetimeFigureOut">
              <a:rPr lang="en-US" smtClean="0"/>
              <a:t>1/24/2017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2860-8D2E-43D9-84EC-6A9CDBD533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19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4AF5-6BD9-4B5B-8CFF-751DA689CB31}" type="datetimeFigureOut">
              <a:rPr lang="en-US" smtClean="0"/>
              <a:t>1/24/2017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2860-8D2E-43D9-84EC-6A9CDBD533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98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4AF5-6BD9-4B5B-8CFF-751DA689CB31}" type="datetimeFigureOut">
              <a:rPr lang="en-US" smtClean="0"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2860-8D2E-43D9-84EC-6A9CDBD533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313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4AF5-6BD9-4B5B-8CFF-751DA689CB31}" type="datetimeFigureOut">
              <a:rPr lang="en-US" smtClean="0"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2860-8D2E-43D9-84EC-6A9CDBD533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4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34AF5-6BD9-4B5B-8CFF-751DA689CB31}" type="datetimeFigureOut">
              <a:rPr lang="en-US" smtClean="0"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72860-8D2E-43D9-84EC-6A9CDBD533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1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9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73.jpe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11" Type="http://schemas.openxmlformats.org/officeDocument/2006/relationships/image" Target="../media/image76.jpeg"/><Relationship Id="rId5" Type="http://schemas.openxmlformats.org/officeDocument/2006/relationships/image" Target="../media/image60.jpeg"/><Relationship Id="rId10" Type="http://schemas.openxmlformats.org/officeDocument/2006/relationships/image" Target="../media/image75.jpeg"/><Relationship Id="rId4" Type="http://schemas.openxmlformats.org/officeDocument/2006/relationships/image" Target="../media/image62.jpeg"/><Relationship Id="rId9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png"/><Relationship Id="rId4" Type="http://schemas.openxmlformats.org/officeDocument/2006/relationships/image" Target="../media/image9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jpeg"/><Relationship Id="rId5" Type="http://schemas.openxmlformats.org/officeDocument/2006/relationships/image" Target="../media/image119.png"/><Relationship Id="rId4" Type="http://schemas.openxmlformats.org/officeDocument/2006/relationships/image" Target="../media/image118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beyler_cl@co.brown.wi.u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2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4721" y="83684"/>
            <a:ext cx="7529524" cy="1922689"/>
          </a:xfrm>
        </p:spPr>
        <p:txBody>
          <a:bodyPr>
            <a:normAutofit/>
          </a:bodyPr>
          <a:lstStyle/>
          <a:p>
            <a:r>
              <a:rPr lang="en-US" b="1" dirty="0"/>
              <a:t>Library Maintenance </a:t>
            </a:r>
            <a:r>
              <a:rPr lang="en-US" b="1" dirty="0" smtClean="0"/>
              <a:t>DIY</a:t>
            </a:r>
            <a:br>
              <a:rPr lang="en-US" b="1" dirty="0" smtClean="0"/>
            </a:br>
            <a:r>
              <a:rPr lang="en-US" sz="2700" b="1" dirty="0" smtClean="0"/>
              <a:t>Curt Beyler</a:t>
            </a:r>
            <a:br>
              <a:rPr lang="en-US" sz="2700" b="1" dirty="0" smtClean="0"/>
            </a:br>
            <a:r>
              <a:rPr lang="en-US" sz="2700" b="1" dirty="0" smtClean="0"/>
              <a:t>Facilities Manager for Brown County Library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1714" y="8034338"/>
            <a:ext cx="4457769" cy="11043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changing a lightbul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89" y="2200275"/>
            <a:ext cx="2804808" cy="423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arpet clea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097" y="5004707"/>
            <a:ext cx="32099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door closer adjustm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922" y="2200275"/>
            <a:ext cx="2166589" cy="211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enviro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331" y="2200275"/>
            <a:ext cx="1985281" cy="198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painting a wall with a brus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22" y="4185556"/>
            <a:ext cx="22479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installing downspout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/>
          <a:stretch/>
        </p:blipFill>
        <p:spPr bwMode="auto">
          <a:xfrm>
            <a:off x="3205261" y="2200275"/>
            <a:ext cx="3179560" cy="280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shop vac water extraction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3" t="12410" r="9366" b="12340"/>
          <a:stretch/>
        </p:blipFill>
        <p:spPr bwMode="auto">
          <a:xfrm>
            <a:off x="8635922" y="4185556"/>
            <a:ext cx="3181199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59" y="457799"/>
            <a:ext cx="2121034" cy="1174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573" y="457799"/>
            <a:ext cx="1785445" cy="116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4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22" y="365125"/>
            <a:ext cx="11221278" cy="1325563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Magic Eraser</a:t>
            </a:r>
            <a:endParaRPr lang="en-US" sz="6000" b="1" dirty="0"/>
          </a:p>
        </p:txBody>
      </p:sp>
      <p:pic>
        <p:nvPicPr>
          <p:cNvPr id="8194" name="Picture 2" descr="Image result for magic erase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5235"/>
            <a:ext cx="2878621" cy="426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room w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21" y="3853204"/>
            <a:ext cx="4006393" cy="300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cri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322" y="293274"/>
            <a:ext cx="3970636" cy="34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Image result for baby chang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008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Image result for bedroom do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2095500"/>
            <a:ext cx="31813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nightstand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r="17770"/>
          <a:stretch/>
        </p:blipFill>
        <p:spPr bwMode="auto">
          <a:xfrm>
            <a:off x="6798365" y="3762078"/>
            <a:ext cx="2067339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115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5" y="365125"/>
            <a:ext cx="11261035" cy="132556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Miscellaneous Repairs</a:t>
            </a:r>
            <a:endParaRPr lang="en-US" sz="6000" dirty="0"/>
          </a:p>
        </p:txBody>
      </p:sp>
      <p:pic>
        <p:nvPicPr>
          <p:cNvPr id="5122" name="Picture 2" descr="Image result for durham's water putt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485" y="3184723"/>
            <a:ext cx="338137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plumbers epox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1" b="27548"/>
          <a:stretch/>
        </p:blipFill>
        <p:spPr bwMode="auto">
          <a:xfrm>
            <a:off x="7186236" y="0"/>
            <a:ext cx="4729936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5 minute epox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04" y="1899046"/>
            <a:ext cx="2571353" cy="257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bond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860" y="2473325"/>
            <a:ext cx="2422525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electric fence wi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182" y="2768601"/>
            <a:ext cx="3734990" cy="373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262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Lighting Basics</a:t>
            </a:r>
            <a:endParaRPr lang="en-US" sz="6000" b="1" dirty="0"/>
          </a:p>
        </p:txBody>
      </p:sp>
      <p:pic>
        <p:nvPicPr>
          <p:cNvPr id="3074" name="Picture 2" descr="Image result for light bulb siz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42" y="4027433"/>
            <a:ext cx="3761327" cy="229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light bulb siz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2228" r="2813" b="3621"/>
          <a:stretch/>
        </p:blipFill>
        <p:spPr bwMode="auto">
          <a:xfrm>
            <a:off x="463463" y="2705621"/>
            <a:ext cx="6237962" cy="325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r30 lamp siz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" t="-772" r="7061" b="4102"/>
          <a:stretch/>
        </p:blipFill>
        <p:spPr bwMode="auto">
          <a:xfrm>
            <a:off x="6917635" y="344557"/>
            <a:ext cx="4611756" cy="312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253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Lighting </a:t>
            </a:r>
            <a:r>
              <a:rPr lang="en-US" sz="6000" b="1" dirty="0"/>
              <a:t>T</a:t>
            </a:r>
            <a:r>
              <a:rPr lang="en-US" sz="6000" b="1" dirty="0" smtClean="0"/>
              <a:t>ypes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87900" cy="4351338"/>
          </a:xfrm>
        </p:spPr>
        <p:txBody>
          <a:bodyPr/>
          <a:lstStyle/>
          <a:p>
            <a:r>
              <a:rPr lang="en-US" dirty="0" smtClean="0"/>
              <a:t>Incandescent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Florescent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High Intensity Discharge (HID)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Light Emitting Diode (LED)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122" name="Picture 2" descr="Image result for incandesc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365125"/>
            <a:ext cx="4462387" cy="594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162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Lighting Types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87900" cy="4351338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Incandescent</a:t>
            </a:r>
          </a:p>
          <a:p>
            <a:r>
              <a:rPr lang="en-US" dirty="0" smtClean="0"/>
              <a:t>Florescent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High Intensity Discharge (HID)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Light Emitting Diode (LED)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146" name="Picture 2" descr="Image result for fluorescent light compari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6" y="365125"/>
            <a:ext cx="4426744" cy="29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plug in vs screw in cf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198" y="3797300"/>
            <a:ext cx="3172882" cy="237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plug in vs screw in cf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626" y="3797300"/>
            <a:ext cx="2649194" cy="250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result for balla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4511675"/>
            <a:ext cx="33337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Image result for ballas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032" y="434022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367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Lighting Types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87900" cy="4351338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Incandescent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Florescent</a:t>
            </a:r>
          </a:p>
          <a:p>
            <a:r>
              <a:rPr lang="en-US" dirty="0" smtClean="0"/>
              <a:t>High Intensity Discharge (HID)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Light Emitting Diode (LED)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170" name="Picture 2" descr="Image result for hid lam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690688"/>
            <a:ext cx="6213475" cy="365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hid ballas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8" b="17861"/>
          <a:stretch/>
        </p:blipFill>
        <p:spPr bwMode="auto">
          <a:xfrm>
            <a:off x="838200" y="4096506"/>
            <a:ext cx="3944155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417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Lighting Types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87900" cy="4351338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Incandescent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Florescent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High Intensity Discharge (HID)</a:t>
            </a:r>
          </a:p>
          <a:p>
            <a:r>
              <a:rPr lang="en-US" dirty="0" smtClean="0"/>
              <a:t>Light Emitting Diode (LED)</a:t>
            </a:r>
            <a:endParaRPr lang="en-US" dirty="0"/>
          </a:p>
        </p:txBody>
      </p:sp>
      <p:pic>
        <p:nvPicPr>
          <p:cNvPr id="8194" name="Picture 2" descr="Image result for l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660" y="0"/>
            <a:ext cx="5750340" cy="287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led light bul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1" y="4531864"/>
            <a:ext cx="1945585" cy="194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led light bul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986" y="3240295"/>
            <a:ext cx="3511688" cy="351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 result for l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116" y="4057396"/>
            <a:ext cx="2640634" cy="233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led drive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86" b="23921"/>
          <a:stretch/>
        </p:blipFill>
        <p:spPr bwMode="auto">
          <a:xfrm>
            <a:off x="9449317" y="5423451"/>
            <a:ext cx="2711036" cy="143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 result for led drive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3" b="21522"/>
          <a:stretch/>
        </p:blipFill>
        <p:spPr bwMode="auto">
          <a:xfrm rot="16200000">
            <a:off x="1461095" y="5695785"/>
            <a:ext cx="944271" cy="39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913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Lighting Selection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Level Requirement 35-45 ft-c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Compatibility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Watts/Lumens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Color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174" name="Picture 6" descr="Image result for light meter app keuwlso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669" y="689525"/>
            <a:ext cx="5224809" cy="522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642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Lighting Selection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Light Level Requirement</a:t>
            </a:r>
          </a:p>
          <a:p>
            <a:r>
              <a:rPr lang="en-US" dirty="0" smtClean="0"/>
              <a:t>Compatibility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Watts/Lumens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Color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" name="Picture 2" descr="Image result for fluorescent light compari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923" y="125343"/>
            <a:ext cx="2623449" cy="174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Image result for balla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922" y="1832009"/>
            <a:ext cx="2623449" cy="141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plug in vs screw in cf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904" y="4408350"/>
            <a:ext cx="2358149" cy="176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Image result for balla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91" y="4578764"/>
            <a:ext cx="1602236" cy="160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hid la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869" y="4900786"/>
            <a:ext cx="1939131" cy="193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Image result for hid ballast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8" b="17861"/>
          <a:stretch/>
        </p:blipFill>
        <p:spPr bwMode="auto">
          <a:xfrm>
            <a:off x="8064784" y="5042107"/>
            <a:ext cx="2732278" cy="172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plug in vs screw in cf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475" y="4408350"/>
            <a:ext cx="1855338" cy="175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led light bulb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425" y="1579731"/>
            <a:ext cx="1515150" cy="15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incandescen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093" y="3196407"/>
            <a:ext cx="899814" cy="119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961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Lighting Selection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Light Level Requirement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Compatibility</a:t>
            </a:r>
          </a:p>
          <a:p>
            <a:r>
              <a:rPr lang="en-US" dirty="0" smtClean="0"/>
              <a:t>Watts=X(Lumens)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Color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6" descr="Image result for plug in vs screw in cf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475" y="4408350"/>
            <a:ext cx="1855338" cy="175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led light bul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425" y="1579731"/>
            <a:ext cx="1515150" cy="15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incandesc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093" y="3196407"/>
            <a:ext cx="899814" cy="119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fluorescent light comparis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923" y="125343"/>
            <a:ext cx="2623449" cy="174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Image result for ballas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922" y="1832009"/>
            <a:ext cx="2623449" cy="141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499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7025"/>
            <a:ext cx="3538148" cy="1325563"/>
          </a:xfrm>
        </p:spPr>
        <p:txBody>
          <a:bodyPr/>
          <a:lstStyle/>
          <a:p>
            <a:r>
              <a:rPr lang="en-US" sz="6000" b="1" dirty="0" smtClean="0"/>
              <a:t>Resources:</a:t>
            </a:r>
            <a:endParaRPr lang="en-US" sz="6000" b="1" dirty="0"/>
          </a:p>
        </p:txBody>
      </p:sp>
      <p:pic>
        <p:nvPicPr>
          <p:cNvPr id="2050" name="Picture 2" descr="Image result for grainger catalo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825758"/>
            <a:ext cx="3355961" cy="38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hd supply catalo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61"/>
          <a:stretch/>
        </p:blipFill>
        <p:spPr bwMode="auto">
          <a:xfrm>
            <a:off x="5422820" y="160338"/>
            <a:ext cx="2922047" cy="362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mcmelectronic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546" y="3216689"/>
            <a:ext cx="2476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Image result for full compa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12" descr="Image result for full compass"/>
          <p:cNvSpPr>
            <a:spLocks noChangeAspect="1" noChangeArrowheads="1"/>
          </p:cNvSpPr>
          <p:nvPr/>
        </p:nvSpPr>
        <p:spPr bwMode="auto">
          <a:xfrm>
            <a:off x="307974" y="7937"/>
            <a:ext cx="2498725" cy="249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64" name="Picture 16" descr="Image result for full compas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85" b="20488"/>
          <a:stretch/>
        </p:blipFill>
        <p:spPr bwMode="auto">
          <a:xfrm>
            <a:off x="9032993" y="457200"/>
            <a:ext cx="25899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Banne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67" b="29048"/>
          <a:stretch/>
        </p:blipFill>
        <p:spPr bwMode="auto">
          <a:xfrm>
            <a:off x="9523211" y="2118950"/>
            <a:ext cx="1987169" cy="94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mage result for cdw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659" y="5108592"/>
            <a:ext cx="220027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Image result for Envirox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828" y="1971469"/>
            <a:ext cx="2487756" cy="69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Image result for harbor freigh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820" y="4550189"/>
            <a:ext cx="23812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15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Lighting Selection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Light Level Requirement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Compatibility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Watts/Lumens</a:t>
            </a:r>
          </a:p>
          <a:p>
            <a:r>
              <a:rPr lang="en-US" dirty="0"/>
              <a:t>Color Temperature</a:t>
            </a:r>
          </a:p>
        </p:txBody>
      </p:sp>
      <p:pic>
        <p:nvPicPr>
          <p:cNvPr id="4" name="Picture 2" descr="Understanding Light Bulb Color Tempera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" t="34444" r="1781" b="3745"/>
          <a:stretch/>
        </p:blipFill>
        <p:spPr bwMode="auto">
          <a:xfrm>
            <a:off x="428496" y="3906531"/>
            <a:ext cx="10925304" cy="278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light color tempera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367" y="82452"/>
            <a:ext cx="5370581" cy="382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001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Ladders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5’ or 6’ Fiberglass</a:t>
            </a:r>
          </a:p>
          <a:p>
            <a:r>
              <a:rPr lang="en-US" dirty="0" smtClean="0"/>
              <a:t>1 step is 1 foot</a:t>
            </a:r>
          </a:p>
          <a:p>
            <a:r>
              <a:rPr lang="en-US" dirty="0" smtClean="0"/>
              <a:t>Stretch the legs</a:t>
            </a:r>
          </a:p>
          <a:p>
            <a:r>
              <a:rPr lang="en-US" dirty="0" smtClean="0"/>
              <a:t>Press down on a step and rock</a:t>
            </a:r>
          </a:p>
          <a:p>
            <a:endParaRPr lang="en-US" dirty="0"/>
          </a:p>
        </p:txBody>
      </p:sp>
      <p:pic>
        <p:nvPicPr>
          <p:cNvPr id="2050" name="Picture 2" descr="Image result for 6' fiberglass ladd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6" r="23857"/>
          <a:stretch/>
        </p:blipFill>
        <p:spPr bwMode="auto">
          <a:xfrm>
            <a:off x="7938052" y="814871"/>
            <a:ext cx="2690192" cy="506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575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Extension Ladder</a:t>
            </a:r>
            <a:endParaRPr lang="en-US" sz="6000" b="1" dirty="0"/>
          </a:p>
        </p:txBody>
      </p:sp>
      <p:pic>
        <p:nvPicPr>
          <p:cNvPr id="3076" name="Picture 4" descr="Image result for ladder placemen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172" y="102685"/>
            <a:ext cx="4572828" cy="675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851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Painting Tips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03595" cy="4351338"/>
          </a:xfrm>
        </p:spPr>
        <p:txBody>
          <a:bodyPr/>
          <a:lstStyle/>
          <a:p>
            <a:r>
              <a:rPr lang="en-US" dirty="0" smtClean="0"/>
              <a:t>Test Colors</a:t>
            </a:r>
          </a:p>
          <a:p>
            <a:r>
              <a:rPr lang="en-US" dirty="0"/>
              <a:t>T</a:t>
            </a:r>
            <a:r>
              <a:rPr lang="en-US" dirty="0" smtClean="0"/>
              <a:t>ape &amp; Tarps</a:t>
            </a:r>
            <a:endParaRPr lang="en-US" dirty="0"/>
          </a:p>
        </p:txBody>
      </p:sp>
      <p:pic>
        <p:nvPicPr>
          <p:cNvPr id="5" name="Picture 14" descr="Image result for painting a wall with a bru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153" y="5873"/>
            <a:ext cx="2848767" cy="284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Image result for painters tape lea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9" y="9918"/>
            <a:ext cx="4264624" cy="284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test paint are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4641"/>
            <a:ext cx="6672261" cy="400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painters tarp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965" y="2862732"/>
            <a:ext cx="6005035" cy="400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65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Painting Tips</a:t>
            </a:r>
            <a:endParaRPr lang="en-US" sz="6000" b="1" dirty="0"/>
          </a:p>
        </p:txBody>
      </p:sp>
      <p:pic>
        <p:nvPicPr>
          <p:cNvPr id="4100" name="Picture 4" descr="Image result for painting with an 18 inch roller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9" r="33896"/>
          <a:stretch/>
        </p:blipFill>
        <p:spPr bwMode="auto">
          <a:xfrm>
            <a:off x="8358189" y="0"/>
            <a:ext cx="3833812" cy="682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paint roller lin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76"/>
          <a:stretch/>
        </p:blipFill>
        <p:spPr bwMode="auto">
          <a:xfrm>
            <a:off x="0" y="3013678"/>
            <a:ext cx="3307724" cy="381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Image result for 9&quot; roller painti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8" r="4999"/>
          <a:stretch/>
        </p:blipFill>
        <p:spPr bwMode="auto">
          <a:xfrm>
            <a:off x="5014914" y="28236"/>
            <a:ext cx="3343275" cy="301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painting with an 18 inch roll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724" y="3041915"/>
            <a:ext cx="5050465" cy="378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4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Americans with Disabilities Act</a:t>
            </a:r>
            <a:endParaRPr lang="en-US" sz="6000" b="1" dirty="0"/>
          </a:p>
        </p:txBody>
      </p:sp>
      <p:pic>
        <p:nvPicPr>
          <p:cNvPr id="3094" name="Picture 22" descr="A 90 degree turn can be made from a 36 inch (915 mm) wide passage into another 36 inch (915 mm) passage if the depth of each leg is a minimum of 48 inches (1220 mm) on the inside dimensions of the tur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7" y="1894791"/>
            <a:ext cx="5593492" cy="402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A U-turn around an obstruction less than 48 inches (1220 mm) wide may be made if the passage width is a minimum of 42 inches (1065 mm) and the base of the U-turn space is a minimum of 48 inches (1220 mm) wid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077" y="1712549"/>
            <a:ext cx="4731950" cy="447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24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Americans with Disabilities Act</a:t>
            </a:r>
            <a:endParaRPr lang="en-US" sz="6000" b="1" dirty="0"/>
          </a:p>
        </p:txBody>
      </p:sp>
      <p:pic>
        <p:nvPicPr>
          <p:cNvPr id="3082" name="Picture 10" descr="Image result for ADA threshold heigh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23" y="1791731"/>
            <a:ext cx="6304575" cy="23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wiremold overfloor racewa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 b="18833"/>
          <a:stretch/>
        </p:blipFill>
        <p:spPr bwMode="auto">
          <a:xfrm>
            <a:off x="2996513" y="4337222"/>
            <a:ext cx="3810000" cy="252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wiremold overfloor racew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21" y="4000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Related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9" t="8686"/>
          <a:stretch/>
        </p:blipFill>
        <p:spPr bwMode="auto">
          <a:xfrm>
            <a:off x="8361535" y="1757362"/>
            <a:ext cx="3830465" cy="510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99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Door Closers</a:t>
            </a:r>
            <a:endParaRPr lang="en-US" sz="6000" b="1" dirty="0"/>
          </a:p>
        </p:txBody>
      </p:sp>
      <p:pic>
        <p:nvPicPr>
          <p:cNvPr id="4100" name="Picture 4" descr="Image result for door clos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8488"/>
            <a:ext cx="6748678" cy="49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Image result for door closer adjust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678" y="2046155"/>
            <a:ext cx="5443322" cy="481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4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Door Closers Adjustment</a:t>
            </a:r>
            <a:endParaRPr lang="en-US" sz="6000" b="1" dirty="0"/>
          </a:p>
        </p:txBody>
      </p:sp>
      <p:pic>
        <p:nvPicPr>
          <p:cNvPr id="5124" name="Picture 4" descr="Image result for door closer adjustme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6" b="14553"/>
          <a:stretch/>
        </p:blipFill>
        <p:spPr bwMode="auto">
          <a:xfrm>
            <a:off x="8420099" y="3886531"/>
            <a:ext cx="3771901" cy="297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door closer adjustmen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7" r="12358"/>
          <a:stretch/>
        </p:blipFill>
        <p:spPr bwMode="auto">
          <a:xfrm>
            <a:off x="0" y="3428999"/>
            <a:ext cx="4557712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door closer adjustmen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5" t="8537" b="5213"/>
          <a:stretch/>
        </p:blipFill>
        <p:spPr bwMode="auto">
          <a:xfrm>
            <a:off x="4557712" y="3428999"/>
            <a:ext cx="3860484" cy="341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door closer adjustmen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2" r="8978" b="26601"/>
          <a:stretch/>
        </p:blipFill>
        <p:spPr bwMode="auto">
          <a:xfrm>
            <a:off x="0" y="1933574"/>
            <a:ext cx="3843338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 result for door closer adjustment screw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47"/>
          <a:stretch/>
        </p:blipFill>
        <p:spPr bwMode="auto">
          <a:xfrm>
            <a:off x="4555808" y="1690688"/>
            <a:ext cx="3845241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Image result for door closer adjustment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" r="3181"/>
          <a:stretch/>
        </p:blipFill>
        <p:spPr bwMode="auto">
          <a:xfrm>
            <a:off x="8691561" y="550523"/>
            <a:ext cx="3500439" cy="333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8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mage result for ice melt spread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8" t="39244" r="-174" b="-6660"/>
          <a:stretch/>
        </p:blipFill>
        <p:spPr bwMode="auto">
          <a:xfrm>
            <a:off x="7247591" y="-300038"/>
            <a:ext cx="4957763" cy="303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Ice Melt</a:t>
            </a:r>
            <a:endParaRPr lang="en-US" sz="6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41637" y="1825904"/>
          <a:ext cx="4042720" cy="3598712"/>
        </p:xfrm>
        <a:graphic>
          <a:graphicData uri="http://schemas.openxmlformats.org/drawingml/2006/table">
            <a:tbl>
              <a:tblPr/>
              <a:tblGrid>
                <a:gridCol w="4042720">
                  <a:extLst>
                    <a:ext uri="{9D8B030D-6E8A-4147-A177-3AD203B41FA5}">
                      <a16:colId xmlns:a16="http://schemas.microsoft.com/office/drawing/2014/main" val="2869338009"/>
                    </a:ext>
                  </a:extLst>
                </a:gridCol>
              </a:tblGrid>
              <a:tr h="4498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</a:t>
                      </a:r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Calcium Chloride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(-25</a:t>
                      </a:r>
                      <a:r>
                        <a:rPr lang="pt-BR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F)</a:t>
                      </a:r>
                    </a:p>
                  </a:txBody>
                  <a:tcPr marL="571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8227197"/>
                  </a:ext>
                </a:extLst>
              </a:tr>
              <a:tr h="4498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</a:t>
                      </a:r>
                      <a:r>
                        <a:rPr lang="pt-BR" sz="1800" b="0" i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Magnesium Chloride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(5</a:t>
                      </a:r>
                      <a:r>
                        <a:rPr lang="pt-BR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F)</a:t>
                      </a:r>
                    </a:p>
                  </a:txBody>
                  <a:tcPr marL="571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066571"/>
                  </a:ext>
                </a:extLst>
              </a:tr>
              <a:tr h="4498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Sodium Acetate (5</a:t>
                      </a:r>
                      <a:r>
                        <a:rPr lang="pt-BR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F)</a:t>
                      </a:r>
                    </a:p>
                  </a:txBody>
                  <a:tcPr marL="571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562712"/>
                  </a:ext>
                </a:extLst>
              </a:tr>
              <a:tr h="4498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</a:t>
                      </a:r>
                      <a:r>
                        <a:rPr lang="en-US" sz="1800" b="0" i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Calcium Magnesium Acetate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(5</a:t>
                      </a:r>
                      <a:r>
                        <a:rPr lang="en-US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F)</a:t>
                      </a:r>
                    </a:p>
                  </a:txBody>
                  <a:tcPr marL="571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366951"/>
                  </a:ext>
                </a:extLst>
              </a:tr>
              <a:tr h="4498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lang="pt-BR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. Potassium Chloride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(12</a:t>
                      </a:r>
                      <a:r>
                        <a:rPr lang="pt-BR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F)</a:t>
                      </a:r>
                    </a:p>
                  </a:txBody>
                  <a:tcPr marL="571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726280"/>
                  </a:ext>
                </a:extLst>
              </a:tr>
              <a:tr h="4498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 </a:t>
                      </a:r>
                      <a:r>
                        <a:rPr lang="en-US" sz="1800" b="0" i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Urea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(15</a:t>
                      </a:r>
                      <a:r>
                        <a:rPr lang="en-US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F)</a:t>
                      </a:r>
                    </a:p>
                  </a:txBody>
                  <a:tcPr marL="571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34289"/>
                  </a:ext>
                </a:extLst>
              </a:tr>
              <a:tr h="4498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 </a:t>
                      </a:r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Sodium Chloride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(20-22</a:t>
                      </a:r>
                      <a:r>
                        <a:rPr lang="pt-BR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F)</a:t>
                      </a:r>
                    </a:p>
                  </a:txBody>
                  <a:tcPr marL="571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926541"/>
                  </a:ext>
                </a:extLst>
              </a:tr>
              <a:tr h="4498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 Various Blends (usually 20-22</a:t>
                      </a:r>
                      <a:r>
                        <a:rPr lang="en-US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F)</a:t>
                      </a:r>
                    </a:p>
                  </a:txBody>
                  <a:tcPr marL="571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349077"/>
                  </a:ext>
                </a:extLst>
              </a:tr>
            </a:tbl>
          </a:graphicData>
        </a:graphic>
      </p:graphicFrame>
      <p:pic>
        <p:nvPicPr>
          <p:cNvPr id="9218" name="Picture 2" descr="Image result for ice mel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3" r="21169"/>
          <a:stretch/>
        </p:blipFill>
        <p:spPr bwMode="auto">
          <a:xfrm>
            <a:off x="4754001" y="3363854"/>
            <a:ext cx="1900650" cy="335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ice melt application ra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770" y="330444"/>
            <a:ext cx="2170842" cy="217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Image result for ice melt application rat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434" y="2385895"/>
            <a:ext cx="5182079" cy="447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2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Cleaning</a:t>
            </a:r>
            <a:r>
              <a:rPr lang="en-US" b="1" dirty="0" smtClean="0"/>
              <a:t> </a:t>
            </a:r>
            <a:r>
              <a:rPr lang="en-US" sz="6000" b="1" dirty="0" smtClean="0"/>
              <a:t>Concentrate</a:t>
            </a:r>
            <a:endParaRPr lang="en-US" sz="6000" b="1" dirty="0"/>
          </a:p>
        </p:txBody>
      </p:sp>
      <p:pic>
        <p:nvPicPr>
          <p:cNvPr id="4" name="Picture 12" descr="Image result for envirox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431" y="3352799"/>
            <a:ext cx="2855913" cy="285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Envir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394" y="2636838"/>
            <a:ext cx="23812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Enviro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636838"/>
            <a:ext cx="23812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Envirox bucket budd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381" y="3351212"/>
            <a:ext cx="18954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Image result for Enviro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118" y="1647827"/>
            <a:ext cx="3683468" cy="10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9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Landscaping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139176" cy="4351338"/>
          </a:xfrm>
        </p:spPr>
        <p:txBody>
          <a:bodyPr/>
          <a:lstStyle/>
          <a:p>
            <a:r>
              <a:rPr lang="en-US" dirty="0"/>
              <a:t>Do not Water fast!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Water low and slow…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9220" name="Picture 4" descr="Image result for watering with a h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68810" y="365125"/>
            <a:ext cx="3095768" cy="212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shallow roo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534" y="0"/>
            <a:ext cx="4602534" cy="248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deep roo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744" y="3471863"/>
            <a:ext cx="4834323" cy="338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Image result for trick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50" name="Picture 10" descr="Image result for trick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109" y="3840133"/>
            <a:ext cx="2374425" cy="264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3793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543300" cy="612775"/>
          </a:xfrm>
        </p:spPr>
        <p:txBody>
          <a:bodyPr/>
          <a:lstStyle/>
          <a:p>
            <a:r>
              <a:rPr lang="en-US" dirty="0" smtClean="0"/>
              <a:t>20% Acetate Vinegar</a:t>
            </a:r>
            <a:endParaRPr lang="en-US" dirty="0"/>
          </a:p>
        </p:txBody>
      </p:sp>
      <p:pic>
        <p:nvPicPr>
          <p:cNvPr id="1026" name="Picture 2" descr="Image result for 20% Acetate Vineg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58" y="2668328"/>
            <a:ext cx="3424883" cy="342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5" b="-1214"/>
          <a:stretch/>
        </p:blipFill>
        <p:spPr bwMode="auto">
          <a:xfrm>
            <a:off x="7897341" y="0"/>
            <a:ext cx="4294660" cy="370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plantain we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340" y="3637005"/>
            <a:ext cx="4294660" cy="322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Herbicide</a:t>
            </a:r>
            <a:endParaRPr lang="en-US" sz="6000" b="1" dirty="0"/>
          </a:p>
        </p:txBody>
      </p:sp>
      <p:pic>
        <p:nvPicPr>
          <p:cNvPr id="1036" name="Picture 12" descr="Image result for pump spray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0" y="2313672"/>
            <a:ext cx="2523360" cy="379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786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85181" cy="1325563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Pre-emergent</a:t>
            </a:r>
            <a:endParaRPr lang="en-US" sz="6000" b="1" dirty="0"/>
          </a:p>
        </p:txBody>
      </p:sp>
      <p:pic>
        <p:nvPicPr>
          <p:cNvPr id="2052" name="Picture 4" descr="Image result for corn gluten m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64" y="2409396"/>
            <a:ext cx="3007755" cy="37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orn gluten me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389" y="3140761"/>
            <a:ext cx="2468992" cy="246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forsythia bushes begin to bloom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451" y="3778980"/>
            <a:ext cx="4947089" cy="277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forsythia bushes begin to bloom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462" y="1470454"/>
            <a:ext cx="4879968" cy="198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5740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361" y="209008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Water in the Basement</a:t>
            </a:r>
            <a:endParaRPr lang="en-US" sz="6000" b="1" dirty="0"/>
          </a:p>
        </p:txBody>
      </p:sp>
      <p:pic>
        <p:nvPicPr>
          <p:cNvPr id="11266" name="Picture 2" descr="Image result for downspouts in disrepa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257" y="2731757"/>
            <a:ext cx="2843923" cy="413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downspouts of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957" y="1300163"/>
            <a:ext cx="3709043" cy="556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Image result for foundation gra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09" y="3857624"/>
            <a:ext cx="3766324" cy="304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Image result for downspouts of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8"/>
          <a:stretch/>
        </p:blipFill>
        <p:spPr bwMode="auto">
          <a:xfrm>
            <a:off x="6581389" y="2717585"/>
            <a:ext cx="1901568" cy="414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98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7025"/>
            <a:ext cx="3538148" cy="1325563"/>
          </a:xfrm>
        </p:spPr>
        <p:txBody>
          <a:bodyPr/>
          <a:lstStyle/>
          <a:p>
            <a:r>
              <a:rPr lang="en-US" sz="6000" b="1" dirty="0" smtClean="0"/>
              <a:t>Resources:</a:t>
            </a:r>
            <a:endParaRPr lang="en-US" sz="6000" b="1" dirty="0"/>
          </a:p>
        </p:txBody>
      </p:sp>
      <p:pic>
        <p:nvPicPr>
          <p:cNvPr id="2050" name="Picture 2" descr="Image result for grainger catalo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7" y="2825758"/>
            <a:ext cx="3355961" cy="38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hd supply catalo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61"/>
          <a:stretch/>
        </p:blipFill>
        <p:spPr bwMode="auto">
          <a:xfrm>
            <a:off x="5422820" y="160338"/>
            <a:ext cx="2922047" cy="362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mcmelectron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546" y="2959893"/>
            <a:ext cx="2476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Image result for full compa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12" descr="Image result for full compass"/>
          <p:cNvSpPr>
            <a:spLocks noChangeAspect="1" noChangeArrowheads="1"/>
          </p:cNvSpPr>
          <p:nvPr/>
        </p:nvSpPr>
        <p:spPr bwMode="auto">
          <a:xfrm>
            <a:off x="307974" y="7937"/>
            <a:ext cx="2498725" cy="249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64" name="Picture 16" descr="Image result for full compas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85" b="20488"/>
          <a:stretch/>
        </p:blipFill>
        <p:spPr bwMode="auto">
          <a:xfrm>
            <a:off x="9032993" y="457200"/>
            <a:ext cx="25899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Bann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67" b="29048"/>
          <a:stretch/>
        </p:blipFill>
        <p:spPr bwMode="auto">
          <a:xfrm>
            <a:off x="4026167" y="4768253"/>
            <a:ext cx="1987169" cy="94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mage result for cdw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659" y="5055394"/>
            <a:ext cx="220027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Image result for Envirox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178" y="1996472"/>
            <a:ext cx="2487756" cy="69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Image result for harbor freigh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915" y="4346591"/>
            <a:ext cx="23812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44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Questions?</a:t>
            </a:r>
            <a:endParaRPr lang="en-US" sz="6000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596188" y="908050"/>
            <a:ext cx="405923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 bmk="_MailAutoSig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Curt Beyler</a:t>
            </a:r>
            <a:endParaRPr kumimoji="0" lang="en-US" altLang="en-US" sz="2000" b="0" i="0" u="none" strike="noStrike" cap="none" normalizeH="0" baseline="0" dirty="0" smtClean="0" bmk="_MailAutoSig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 bmk="_MailAutoSig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Facilities</a:t>
            </a:r>
            <a:r>
              <a:rPr kumimoji="0" lang="en-US" altLang="en-US" sz="2000" b="0" i="0" u="none" strike="noStrike" cap="none" normalizeH="0" baseline="0" dirty="0" smtClean="0" bmk="_MailAutoSig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000" b="0" i="0" u="none" strike="noStrike" cap="none" normalizeH="0" baseline="0" dirty="0" smtClean="0" bmk="_MailAutoSig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Manager </a:t>
            </a:r>
            <a:endParaRPr kumimoji="0" lang="en-US" altLang="en-US" sz="2000" b="0" i="0" u="none" strike="noStrike" cap="none" normalizeH="0" baseline="0" dirty="0" smtClean="0" bmk="_MailAutoSig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 bmk="_MailAutoSig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Brown County Library</a:t>
            </a:r>
            <a:endParaRPr kumimoji="0" lang="en-US" altLang="en-US" sz="2000" b="0" i="0" u="none" strike="noStrike" cap="none" normalizeH="0" baseline="0" dirty="0" smtClean="0" bmk="_MailAutoSig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 bmk="_MailAutoSig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515 Pine St.</a:t>
            </a:r>
            <a:endParaRPr kumimoji="0" lang="en-US" altLang="en-US" sz="2000" b="0" i="0" u="none" strike="noStrike" cap="none" normalizeH="0" baseline="0" dirty="0" smtClean="0" bmk="_MailAutoSig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 bmk="_MailAutoSig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 Bay, WI 54301</a:t>
            </a:r>
            <a:endParaRPr kumimoji="0" lang="en-US" altLang="en-US" sz="2000" b="0" i="0" u="none" strike="noStrike" cap="none" normalizeH="0" baseline="0" dirty="0" smtClean="0" bmk="_MailAutoSig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 bmk="_MailAutoSig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Office: (920) 448-5849</a:t>
            </a:r>
            <a:endParaRPr kumimoji="0" lang="en-US" altLang="en-US" sz="2000" b="0" i="0" u="none" strike="noStrike" cap="none" normalizeH="0" baseline="0" dirty="0" smtClean="0" bmk="_MailAutoSig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 bmk="_MailAutoSig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Cell: (920) 676-6236</a:t>
            </a:r>
            <a:r>
              <a:rPr kumimoji="0" lang="en-US" altLang="en-US" sz="2000" b="0" i="0" u="none" strike="noStrike" cap="none" normalizeH="0" baseline="0" dirty="0" smtClean="0" bmk="_MailAutoSig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2000" b="0" i="0" u="none" strike="noStrike" cap="none" normalizeH="0" baseline="0" dirty="0" smtClean="0" bmk="_MailAutoSig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 bmk="_MailAutoSig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beyler_cl@co.brown.wi.us</a:t>
            </a:r>
            <a:endParaRPr kumimoji="0" lang="en-US" altLang="en-US" sz="2000" b="0" i="0" u="none" strike="noStrike" cap="none" normalizeH="0" baseline="0" dirty="0" smtClean="0" bmk="_MailAutoSig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 bmk="_MailAutoSig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200" b="0" i="0" u="none" strike="noStrike" cap="none" normalizeH="0" baseline="0" dirty="0" smtClean="0" bmk="_MailAutoSig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 bmk="_MailAutoSig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9080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188" y="4047371"/>
            <a:ext cx="3290382" cy="2156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2477710"/>
            <a:ext cx="4029075" cy="223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91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086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Floor Cleaning</a:t>
            </a:r>
            <a:endParaRPr lang="en-US" sz="6000" b="1" dirty="0"/>
          </a:p>
        </p:txBody>
      </p:sp>
      <p:pic>
        <p:nvPicPr>
          <p:cNvPr id="6146" name="Picture 2" descr="Image result for home  carpet cleani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4" r="30541"/>
          <a:stretch/>
        </p:blipFill>
        <p:spPr bwMode="auto">
          <a:xfrm>
            <a:off x="152399" y="2096294"/>
            <a:ext cx="237490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water bott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2" r="21890" b="6822"/>
          <a:stretch/>
        </p:blipFill>
        <p:spPr bwMode="auto">
          <a:xfrm>
            <a:off x="2619741" y="4418023"/>
            <a:ext cx="990600" cy="237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Image result for squirt bott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6" r="33406" b="11495"/>
          <a:stretch/>
        </p:blipFill>
        <p:spPr bwMode="auto">
          <a:xfrm>
            <a:off x="2649994" y="1930859"/>
            <a:ext cx="774699" cy="189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Image result for shop vac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7" r="13654"/>
          <a:stretch/>
        </p:blipFill>
        <p:spPr bwMode="auto">
          <a:xfrm>
            <a:off x="3652604" y="2544740"/>
            <a:ext cx="2997201" cy="38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Related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1" r="5617"/>
          <a:stretch/>
        </p:blipFill>
        <p:spPr bwMode="auto">
          <a:xfrm>
            <a:off x="9806687" y="1333500"/>
            <a:ext cx="2082801" cy="266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64" y="4370335"/>
            <a:ext cx="3012309" cy="222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soft scrub with bleach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0" r="23330"/>
          <a:stretch/>
        </p:blipFill>
        <p:spPr bwMode="auto">
          <a:xfrm>
            <a:off x="8382995" y="894352"/>
            <a:ext cx="14859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Image result for short bristled scrub brush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400" y="1634920"/>
            <a:ext cx="1905000" cy="137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Image result for cycling water bottl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6" r="24767"/>
          <a:stretch/>
        </p:blipFill>
        <p:spPr bwMode="auto">
          <a:xfrm>
            <a:off x="3455271" y="4548828"/>
            <a:ext cx="1059318" cy="215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32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67059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Window Cleaning</a:t>
            </a:r>
            <a:endParaRPr lang="en-US" sz="6000" b="1" dirty="0"/>
          </a:p>
        </p:txBody>
      </p:sp>
      <p:pic>
        <p:nvPicPr>
          <p:cNvPr id="7170" name="Picture 2" descr="Image result for window cleaning vinegar newspaper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" t="2453" r="1929" b="14449"/>
          <a:stretch/>
        </p:blipFill>
        <p:spPr bwMode="auto">
          <a:xfrm>
            <a:off x="-2" y="1146189"/>
            <a:ext cx="6467060" cy="415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window cleaning vinegar newspap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" r="11015"/>
          <a:stretch/>
        </p:blipFill>
        <p:spPr bwMode="auto">
          <a:xfrm>
            <a:off x="6467061" y="0"/>
            <a:ext cx="57249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newspap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178" y="5476874"/>
            <a:ext cx="331470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Tough Stains</a:t>
            </a:r>
            <a:endParaRPr lang="en-US" sz="6000" b="1" dirty="0"/>
          </a:p>
        </p:txBody>
      </p:sp>
      <p:pic>
        <p:nvPicPr>
          <p:cNvPr id="4102" name="Picture 6" descr="Image result for dawn clea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233" y="2813445"/>
            <a:ext cx="2578894" cy="257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vinega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4" r="22104"/>
          <a:stretch/>
        </p:blipFill>
        <p:spPr bwMode="auto">
          <a:xfrm>
            <a:off x="1951827" y="2813445"/>
            <a:ext cx="1600201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mage result for envirox re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12000" r="39750" b="12000"/>
          <a:stretch/>
        </p:blipFill>
        <p:spPr bwMode="auto">
          <a:xfrm>
            <a:off x="3334937" y="2048829"/>
            <a:ext cx="1480347" cy="387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resolve with oxycle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17" y="2692768"/>
            <a:ext cx="1470025" cy="302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Carburetor cleaner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0" r="26434"/>
          <a:stretch/>
        </p:blipFill>
        <p:spPr bwMode="auto">
          <a:xfrm>
            <a:off x="10000110" y="2559844"/>
            <a:ext cx="1285462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orange hand cleane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6" r="24762"/>
          <a:stretch/>
        </p:blipFill>
        <p:spPr bwMode="auto">
          <a:xfrm>
            <a:off x="8706678" y="3119436"/>
            <a:ext cx="1126435" cy="229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832162" y="6101834"/>
            <a:ext cx="1167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Oil Grease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45458" y="6101834"/>
            <a:ext cx="1571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Coffee Blood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187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Sticky Spills</a:t>
            </a:r>
            <a:endParaRPr lang="en-US" sz="6000" b="1" dirty="0"/>
          </a:p>
        </p:txBody>
      </p:sp>
      <p:pic>
        <p:nvPicPr>
          <p:cNvPr id="2050" name="Picture 2" descr="Image result for spilled juic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7" y="2955236"/>
            <a:ext cx="5968265" cy="330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aper towe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950" y="3189368"/>
            <a:ext cx="3223729" cy="322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lorox wip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957" y="507961"/>
            <a:ext cx="3395870" cy="339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788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Kate!!!</a:t>
            </a:r>
            <a:endParaRPr lang="en-US" sz="7200" b="1" dirty="0"/>
          </a:p>
        </p:txBody>
      </p:sp>
      <p:pic>
        <p:nvPicPr>
          <p:cNvPr id="8196" name="Picture 4" descr="Image result for black sharpie scribble on 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123" y="-19882"/>
            <a:ext cx="6877878" cy="687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harp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3" y="1718951"/>
            <a:ext cx="5148470" cy="514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714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black sharpie scribble on do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213" y="3048001"/>
            <a:ext cx="4433437" cy="443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room w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1170"/>
            <a:ext cx="4577212" cy="34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cri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" y="-43714"/>
            <a:ext cx="3970636" cy="34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Image result for baby chang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841" y="0"/>
            <a:ext cx="2372967" cy="237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Image result for bedroom do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2081580"/>
            <a:ext cx="31813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nightstan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736" y="0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650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2750</TotalTime>
  <Words>1261</Words>
  <Application>Microsoft Office PowerPoint</Application>
  <PresentationFormat>Widescreen</PresentationFormat>
  <Paragraphs>246</Paragraphs>
  <Slides>35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Verdana</vt:lpstr>
      <vt:lpstr>Office Theme</vt:lpstr>
      <vt:lpstr>Library Maintenance DIY Curt Beyler Facilities Manager for Brown County Library</vt:lpstr>
      <vt:lpstr>Resources:</vt:lpstr>
      <vt:lpstr>Cleaning Concentrate</vt:lpstr>
      <vt:lpstr>Floor Cleaning</vt:lpstr>
      <vt:lpstr>Window Cleaning</vt:lpstr>
      <vt:lpstr>Tough Stains</vt:lpstr>
      <vt:lpstr>Sticky Spills</vt:lpstr>
      <vt:lpstr>Kate!!!</vt:lpstr>
      <vt:lpstr>PowerPoint Presentation</vt:lpstr>
      <vt:lpstr>Magic Eraser</vt:lpstr>
      <vt:lpstr>Miscellaneous Repairs</vt:lpstr>
      <vt:lpstr>Lighting Basics</vt:lpstr>
      <vt:lpstr>Lighting Types</vt:lpstr>
      <vt:lpstr>Lighting Types</vt:lpstr>
      <vt:lpstr>Lighting Types</vt:lpstr>
      <vt:lpstr>Lighting Types</vt:lpstr>
      <vt:lpstr>Lighting Selection</vt:lpstr>
      <vt:lpstr>Lighting Selection</vt:lpstr>
      <vt:lpstr>Lighting Selection</vt:lpstr>
      <vt:lpstr>Lighting Selection</vt:lpstr>
      <vt:lpstr>Ladders</vt:lpstr>
      <vt:lpstr>Extension Ladder</vt:lpstr>
      <vt:lpstr>Painting Tips</vt:lpstr>
      <vt:lpstr>Painting Tips</vt:lpstr>
      <vt:lpstr>Americans with Disabilities Act</vt:lpstr>
      <vt:lpstr>Americans with Disabilities Act</vt:lpstr>
      <vt:lpstr>Door Closers</vt:lpstr>
      <vt:lpstr>Door Closers Adjustment</vt:lpstr>
      <vt:lpstr>Ice Melt</vt:lpstr>
      <vt:lpstr>Landscaping</vt:lpstr>
      <vt:lpstr>Herbicide</vt:lpstr>
      <vt:lpstr>Pre-emergent</vt:lpstr>
      <vt:lpstr>Water in the Basement</vt:lpstr>
      <vt:lpstr>Resources:</vt:lpstr>
      <vt:lpstr>Questions?</vt:lpstr>
    </vt:vector>
  </TitlesOfParts>
  <Company>Brown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Maintenance DIY</dc:title>
  <dc:creator>Beyler, Curtis L.</dc:creator>
  <cp:lastModifiedBy>Beyler, Curtis L.</cp:lastModifiedBy>
  <cp:revision>155</cp:revision>
  <dcterms:created xsi:type="dcterms:W3CDTF">2017-01-17T19:28:55Z</dcterms:created>
  <dcterms:modified xsi:type="dcterms:W3CDTF">2017-01-24T17:58:56Z</dcterms:modified>
</cp:coreProperties>
</file>