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47"/>
  </p:notesMasterIdLst>
  <p:sldIdLst>
    <p:sldId id="327" r:id="rId5"/>
    <p:sldId id="261" r:id="rId6"/>
    <p:sldId id="372" r:id="rId7"/>
    <p:sldId id="354" r:id="rId8"/>
    <p:sldId id="268" r:id="rId9"/>
    <p:sldId id="267" r:id="rId10"/>
    <p:sldId id="323" r:id="rId11"/>
    <p:sldId id="275" r:id="rId12"/>
    <p:sldId id="335" r:id="rId13"/>
    <p:sldId id="355" r:id="rId14"/>
    <p:sldId id="273" r:id="rId15"/>
    <p:sldId id="362" r:id="rId16"/>
    <p:sldId id="360" r:id="rId17"/>
    <p:sldId id="265" r:id="rId18"/>
    <p:sldId id="269" r:id="rId19"/>
    <p:sldId id="351" r:id="rId20"/>
    <p:sldId id="361" r:id="rId21"/>
    <p:sldId id="274" r:id="rId22"/>
    <p:sldId id="339" r:id="rId23"/>
    <p:sldId id="340" r:id="rId24"/>
    <p:sldId id="330" r:id="rId25"/>
    <p:sldId id="331" r:id="rId26"/>
    <p:sldId id="332" r:id="rId27"/>
    <p:sldId id="333" r:id="rId28"/>
    <p:sldId id="334" r:id="rId29"/>
    <p:sldId id="341" r:id="rId30"/>
    <p:sldId id="363" r:id="rId31"/>
    <p:sldId id="365" r:id="rId32"/>
    <p:sldId id="371" r:id="rId33"/>
    <p:sldId id="368" r:id="rId34"/>
    <p:sldId id="369" r:id="rId35"/>
    <p:sldId id="367" r:id="rId36"/>
    <p:sldId id="370" r:id="rId37"/>
    <p:sldId id="373" r:id="rId38"/>
    <p:sldId id="364" r:id="rId39"/>
    <p:sldId id="352" r:id="rId40"/>
    <p:sldId id="356" r:id="rId41"/>
    <p:sldId id="357" r:id="rId42"/>
    <p:sldId id="353" r:id="rId43"/>
    <p:sldId id="329" r:id="rId44"/>
    <p:sldId id="358" r:id="rId45"/>
    <p:sldId id="27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B58"/>
    <a:srgbClr val="422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4631"/>
  </p:normalViewPr>
  <p:slideViewPr>
    <p:cSldViewPr snapToGrid="0"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335240167736199E-2"/>
          <c:y val="0"/>
          <c:w val="0.96348939230233199"/>
          <c:h val="0.734844835572023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86C6C"/>
            </a:solidFill>
            <a:ln>
              <a:noFill/>
            </a:ln>
            <a:effectLst/>
          </c:spPr>
          <c:invertIfNegative val="0"/>
          <c:cat>
            <c:strRef>
              <c:f>Sheet1!$I$2:$O$2</c:f>
              <c:strCache>
                <c:ptCount val="7"/>
                <c:pt idx="0">
                  <c:v>Attended a religious event</c:v>
                </c:pt>
                <c:pt idx="1">
                  <c:v>Visited Library</c:v>
                </c:pt>
                <c:pt idx="2">
                  <c:v>Attended a sporting event </c:v>
                </c:pt>
                <c:pt idx="3">
                  <c:v>Visited Bookstore</c:v>
                </c:pt>
                <c:pt idx="4">
                  <c:v>Gone to a live show</c:v>
                </c:pt>
                <c:pt idx="5">
                  <c:v>Visited a Zoo</c:v>
                </c:pt>
                <c:pt idx="6">
                  <c:v>Visited a Museum</c:v>
                </c:pt>
              </c:strCache>
            </c:strRef>
          </c:cat>
          <c:val>
            <c:numRef>
              <c:f>Sheet1!$I$3:$O$3</c:f>
              <c:numCache>
                <c:formatCode>General</c:formatCode>
                <c:ptCount val="7"/>
                <c:pt idx="0">
                  <c:v>50</c:v>
                </c:pt>
                <c:pt idx="1">
                  <c:v>42</c:v>
                </c:pt>
                <c:pt idx="2">
                  <c:v>35</c:v>
                </c:pt>
                <c:pt idx="3">
                  <c:v>28</c:v>
                </c:pt>
                <c:pt idx="4">
                  <c:v>23</c:v>
                </c:pt>
                <c:pt idx="5">
                  <c:v>22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44-45FA-A474-1D8F9D164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6667400"/>
        <c:axId val="346666616"/>
      </c:barChart>
      <c:catAx>
        <c:axId val="346667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6666616"/>
        <c:crosses val="autoZero"/>
        <c:auto val="1"/>
        <c:lblAlgn val="ctr"/>
        <c:lblOffset val="100"/>
        <c:noMultiLvlLbl val="0"/>
      </c:catAx>
      <c:valAx>
        <c:axId val="346666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6667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374F00-7566-4F55-8AF2-D286AA7A86E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096FB2-A824-406E-ACA4-7DCBA7827F7C}">
      <dgm:prSet phldrT="[Text]" custT="1"/>
      <dgm:spPr/>
      <dgm:t>
        <a:bodyPr/>
        <a:lstStyle/>
        <a:p>
          <a:r>
            <a:rPr lang="en-US" sz="2400" b="1">
              <a:latin typeface="Candara" panose="020E0502030303020204" pitchFamily="34" charset="0"/>
            </a:rPr>
            <a:t>Improved school readiness</a:t>
          </a:r>
          <a:endParaRPr lang="en-US" sz="2400" b="1"/>
        </a:p>
      </dgm:t>
    </dgm:pt>
    <dgm:pt modelId="{AE48A96E-AF43-4BAD-8B08-6D71031AF6C7}" type="parTrans" cxnId="{DB1A4CF6-E5AE-46B1-BAAF-BD63A3378007}">
      <dgm:prSet/>
      <dgm:spPr/>
      <dgm:t>
        <a:bodyPr/>
        <a:lstStyle/>
        <a:p>
          <a:endParaRPr lang="en-US"/>
        </a:p>
      </dgm:t>
    </dgm:pt>
    <dgm:pt modelId="{1340FC56-6F6F-4DC7-9D56-E4D6AFB41B7B}" type="sibTrans" cxnId="{DB1A4CF6-E5AE-46B1-BAAF-BD63A3378007}">
      <dgm:prSet/>
      <dgm:spPr/>
      <dgm:t>
        <a:bodyPr/>
        <a:lstStyle/>
        <a:p>
          <a:endParaRPr lang="en-US"/>
        </a:p>
      </dgm:t>
    </dgm:pt>
    <dgm:pt modelId="{05D861CA-5CAC-487E-A32C-08232F5428E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b="1">
              <a:latin typeface="Candara" panose="020E0502030303020204" pitchFamily="34" charset="0"/>
            </a:rPr>
            <a:t>Higher student achievement </a:t>
          </a:r>
          <a:endParaRPr lang="en-US" sz="2400" b="1"/>
        </a:p>
      </dgm:t>
    </dgm:pt>
    <dgm:pt modelId="{BED3507B-20B2-487F-81CE-BF393FD3BD5A}" type="parTrans" cxnId="{8A801FED-BA8E-4189-BF0A-B07A80BDF5E2}">
      <dgm:prSet/>
      <dgm:spPr/>
      <dgm:t>
        <a:bodyPr/>
        <a:lstStyle/>
        <a:p>
          <a:endParaRPr lang="en-US"/>
        </a:p>
      </dgm:t>
    </dgm:pt>
    <dgm:pt modelId="{4AD558C8-FDDE-4698-A735-0BC80130901C}" type="sibTrans" cxnId="{8A801FED-BA8E-4189-BF0A-B07A80BDF5E2}">
      <dgm:prSet/>
      <dgm:spPr/>
      <dgm:t>
        <a:bodyPr/>
        <a:lstStyle/>
        <a:p>
          <a:endParaRPr lang="en-US"/>
        </a:p>
      </dgm:t>
    </dgm:pt>
    <dgm:pt modelId="{6987CCEF-BBE9-4C0A-B021-32AB97678BC0}">
      <dgm:prSet custT="1"/>
      <dgm:spPr/>
      <dgm:t>
        <a:bodyPr/>
        <a:lstStyle/>
        <a:p>
          <a:r>
            <a:rPr lang="en-US" sz="2400" b="1">
              <a:latin typeface="Candara" panose="020E0502030303020204" pitchFamily="34" charset="0"/>
            </a:rPr>
            <a:t>Increased likelihood of  </a:t>
          </a:r>
          <a:br>
            <a:rPr lang="en-US" sz="2400" b="1">
              <a:latin typeface="Candara" panose="020E0502030303020204" pitchFamily="34" charset="0"/>
            </a:rPr>
          </a:br>
          <a:r>
            <a:rPr lang="en-US" sz="2400" b="1">
              <a:latin typeface="Candara" panose="020E0502030303020204" pitchFamily="34" charset="0"/>
            </a:rPr>
            <a:t>high school graduation</a:t>
          </a:r>
        </a:p>
      </dgm:t>
    </dgm:pt>
    <dgm:pt modelId="{F917BBF7-7445-442E-9D60-0293F59C03A0}" type="parTrans" cxnId="{9D572D44-0C2D-4CB5-AC6F-535B3CB21EE0}">
      <dgm:prSet/>
      <dgm:spPr/>
      <dgm:t>
        <a:bodyPr/>
        <a:lstStyle/>
        <a:p>
          <a:endParaRPr lang="en-US"/>
        </a:p>
      </dgm:t>
    </dgm:pt>
    <dgm:pt modelId="{99973EAB-3437-4998-8080-EC97AF0567C1}" type="sibTrans" cxnId="{9D572D44-0C2D-4CB5-AC6F-535B3CB21EE0}">
      <dgm:prSet/>
      <dgm:spPr/>
      <dgm:t>
        <a:bodyPr/>
        <a:lstStyle/>
        <a:p>
          <a:endParaRPr lang="en-US"/>
        </a:p>
      </dgm:t>
    </dgm:pt>
    <dgm:pt modelId="{A168C1BF-75B6-412D-8638-80B40D65E08A}" type="pres">
      <dgm:prSet presAssocID="{85374F00-7566-4F55-8AF2-D286AA7A86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2F30F89-5841-41C8-8D42-052F0C09B388}" type="pres">
      <dgm:prSet presAssocID="{85374F00-7566-4F55-8AF2-D286AA7A86E0}" presName="Name1" presStyleCnt="0"/>
      <dgm:spPr/>
    </dgm:pt>
    <dgm:pt modelId="{BD727616-6D8B-4047-9830-07889141A709}" type="pres">
      <dgm:prSet presAssocID="{85374F00-7566-4F55-8AF2-D286AA7A86E0}" presName="cycle" presStyleCnt="0"/>
      <dgm:spPr/>
    </dgm:pt>
    <dgm:pt modelId="{7FB8BEC7-533A-459E-BBA5-370A68B8AEA7}" type="pres">
      <dgm:prSet presAssocID="{85374F00-7566-4F55-8AF2-D286AA7A86E0}" presName="srcNode" presStyleLbl="node1" presStyleIdx="0" presStyleCnt="3"/>
      <dgm:spPr/>
    </dgm:pt>
    <dgm:pt modelId="{5823AEA4-F8BF-4F9C-9947-29A6097F1BBF}" type="pres">
      <dgm:prSet presAssocID="{85374F00-7566-4F55-8AF2-D286AA7A86E0}" presName="conn" presStyleLbl="parChTrans1D2" presStyleIdx="0" presStyleCnt="1"/>
      <dgm:spPr/>
      <dgm:t>
        <a:bodyPr/>
        <a:lstStyle/>
        <a:p>
          <a:endParaRPr lang="en-US"/>
        </a:p>
      </dgm:t>
    </dgm:pt>
    <dgm:pt modelId="{8A57DD40-D0FC-457A-99A9-79D58E6B36E8}" type="pres">
      <dgm:prSet presAssocID="{85374F00-7566-4F55-8AF2-D286AA7A86E0}" presName="extraNode" presStyleLbl="node1" presStyleIdx="0" presStyleCnt="3"/>
      <dgm:spPr/>
    </dgm:pt>
    <dgm:pt modelId="{85599165-2ABA-4587-BE78-E0311C3A721B}" type="pres">
      <dgm:prSet presAssocID="{85374F00-7566-4F55-8AF2-D286AA7A86E0}" presName="dstNode" presStyleLbl="node1" presStyleIdx="0" presStyleCnt="3"/>
      <dgm:spPr/>
    </dgm:pt>
    <dgm:pt modelId="{80D3290D-9C36-4903-836A-804C392AF697}" type="pres">
      <dgm:prSet presAssocID="{6D096FB2-A824-406E-ACA4-7DCBA7827F7C}" presName="text_1" presStyleLbl="node1" presStyleIdx="0" presStyleCnt="3" custScaleY="114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BB4CB-E178-4383-9CEF-0134324FFF9D}" type="pres">
      <dgm:prSet presAssocID="{6D096FB2-A824-406E-ACA4-7DCBA7827F7C}" presName="accent_1" presStyleCnt="0"/>
      <dgm:spPr/>
    </dgm:pt>
    <dgm:pt modelId="{00107D88-39DE-4BDC-B3A6-4B954B1AFC44}" type="pres">
      <dgm:prSet presAssocID="{6D096FB2-A824-406E-ACA4-7DCBA7827F7C}" presName="accentRepeatNode" presStyleLbl="solidFgAcc1" presStyleIdx="0" presStyleCnt="3"/>
      <dgm:spPr/>
    </dgm:pt>
    <dgm:pt modelId="{C9B6D162-9240-4AB7-ADD3-48650DC4AFF3}" type="pres">
      <dgm:prSet presAssocID="{05D861CA-5CAC-487E-A32C-08232F5428E5}" presName="text_2" presStyleLbl="node1" presStyleIdx="1" presStyleCnt="3" custScaleY="106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9D436-2C50-45CD-82A4-899D9EF4F0CA}" type="pres">
      <dgm:prSet presAssocID="{05D861CA-5CAC-487E-A32C-08232F5428E5}" presName="accent_2" presStyleCnt="0"/>
      <dgm:spPr/>
    </dgm:pt>
    <dgm:pt modelId="{E40C1E5B-954B-4066-B022-07F7452F1D9D}" type="pres">
      <dgm:prSet presAssocID="{05D861CA-5CAC-487E-A32C-08232F5428E5}" presName="accentRepeatNode" presStyleLbl="solidFgAcc1" presStyleIdx="1" presStyleCnt="3"/>
      <dgm:spPr>
        <a:ln>
          <a:solidFill>
            <a:srgbClr val="990033"/>
          </a:solidFill>
        </a:ln>
      </dgm:spPr>
    </dgm:pt>
    <dgm:pt modelId="{05D0A71B-6CEA-4717-AF52-5F155AA188B5}" type="pres">
      <dgm:prSet presAssocID="{6987CCEF-BBE9-4C0A-B021-32AB97678BC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7948D-CFE3-4F07-B532-709660E10A7F}" type="pres">
      <dgm:prSet presAssocID="{6987CCEF-BBE9-4C0A-B021-32AB97678BC0}" presName="accent_3" presStyleCnt="0"/>
      <dgm:spPr/>
    </dgm:pt>
    <dgm:pt modelId="{1B3F537C-B83F-4F62-8164-1FE46A45C52C}" type="pres">
      <dgm:prSet presAssocID="{6987CCEF-BBE9-4C0A-B021-32AB97678BC0}" presName="accentRepeatNode" presStyleLbl="solidFgAcc1" presStyleIdx="2" presStyleCnt="3"/>
      <dgm:spPr/>
    </dgm:pt>
  </dgm:ptLst>
  <dgm:cxnLst>
    <dgm:cxn modelId="{13901E82-233F-45F6-A4A2-CB4C1657D1DD}" type="presOf" srcId="{6987CCEF-BBE9-4C0A-B021-32AB97678BC0}" destId="{05D0A71B-6CEA-4717-AF52-5F155AA188B5}" srcOrd="0" destOrd="0" presId="urn:microsoft.com/office/officeart/2008/layout/VerticalCurvedList"/>
    <dgm:cxn modelId="{9D572D44-0C2D-4CB5-AC6F-535B3CB21EE0}" srcId="{85374F00-7566-4F55-8AF2-D286AA7A86E0}" destId="{6987CCEF-BBE9-4C0A-B021-32AB97678BC0}" srcOrd="2" destOrd="0" parTransId="{F917BBF7-7445-442E-9D60-0293F59C03A0}" sibTransId="{99973EAB-3437-4998-8080-EC97AF0567C1}"/>
    <dgm:cxn modelId="{DB1A4CF6-E5AE-46B1-BAAF-BD63A3378007}" srcId="{85374F00-7566-4F55-8AF2-D286AA7A86E0}" destId="{6D096FB2-A824-406E-ACA4-7DCBA7827F7C}" srcOrd="0" destOrd="0" parTransId="{AE48A96E-AF43-4BAD-8B08-6D71031AF6C7}" sibTransId="{1340FC56-6F6F-4DC7-9D56-E4D6AFB41B7B}"/>
    <dgm:cxn modelId="{34868C85-0CE6-4B8C-B55C-8E1F33543266}" type="presOf" srcId="{1340FC56-6F6F-4DC7-9D56-E4D6AFB41B7B}" destId="{5823AEA4-F8BF-4F9C-9947-29A6097F1BBF}" srcOrd="0" destOrd="0" presId="urn:microsoft.com/office/officeart/2008/layout/VerticalCurvedList"/>
    <dgm:cxn modelId="{6B1AD023-7FC6-4612-A7E0-09CCF3C452F2}" type="presOf" srcId="{6D096FB2-A824-406E-ACA4-7DCBA7827F7C}" destId="{80D3290D-9C36-4903-836A-804C392AF697}" srcOrd="0" destOrd="0" presId="urn:microsoft.com/office/officeart/2008/layout/VerticalCurvedList"/>
    <dgm:cxn modelId="{303D323C-075B-47A6-BA0A-528BC3669AD1}" type="presOf" srcId="{05D861CA-5CAC-487E-A32C-08232F5428E5}" destId="{C9B6D162-9240-4AB7-ADD3-48650DC4AFF3}" srcOrd="0" destOrd="0" presId="urn:microsoft.com/office/officeart/2008/layout/VerticalCurvedList"/>
    <dgm:cxn modelId="{8A801FED-BA8E-4189-BF0A-B07A80BDF5E2}" srcId="{85374F00-7566-4F55-8AF2-D286AA7A86E0}" destId="{05D861CA-5CAC-487E-A32C-08232F5428E5}" srcOrd="1" destOrd="0" parTransId="{BED3507B-20B2-487F-81CE-BF393FD3BD5A}" sibTransId="{4AD558C8-FDDE-4698-A735-0BC80130901C}"/>
    <dgm:cxn modelId="{0AA748E5-30CD-4C0A-87F5-A9F4C4738AA8}" type="presOf" srcId="{85374F00-7566-4F55-8AF2-D286AA7A86E0}" destId="{A168C1BF-75B6-412D-8638-80B40D65E08A}" srcOrd="0" destOrd="0" presId="urn:microsoft.com/office/officeart/2008/layout/VerticalCurvedList"/>
    <dgm:cxn modelId="{460E253A-0C72-42E9-AFD2-43D9372F55B1}" type="presParOf" srcId="{A168C1BF-75B6-412D-8638-80B40D65E08A}" destId="{32F30F89-5841-41C8-8D42-052F0C09B388}" srcOrd="0" destOrd="0" presId="urn:microsoft.com/office/officeart/2008/layout/VerticalCurvedList"/>
    <dgm:cxn modelId="{DFDA3098-7654-4B8C-A925-CC0F1245936E}" type="presParOf" srcId="{32F30F89-5841-41C8-8D42-052F0C09B388}" destId="{BD727616-6D8B-4047-9830-07889141A709}" srcOrd="0" destOrd="0" presId="urn:microsoft.com/office/officeart/2008/layout/VerticalCurvedList"/>
    <dgm:cxn modelId="{0545C070-F223-4455-92F6-7A19331C1235}" type="presParOf" srcId="{BD727616-6D8B-4047-9830-07889141A709}" destId="{7FB8BEC7-533A-459E-BBA5-370A68B8AEA7}" srcOrd="0" destOrd="0" presId="urn:microsoft.com/office/officeart/2008/layout/VerticalCurvedList"/>
    <dgm:cxn modelId="{A95B7623-2B47-4EE2-A4E9-C91F8C0C8AF3}" type="presParOf" srcId="{BD727616-6D8B-4047-9830-07889141A709}" destId="{5823AEA4-F8BF-4F9C-9947-29A6097F1BBF}" srcOrd="1" destOrd="0" presId="urn:microsoft.com/office/officeart/2008/layout/VerticalCurvedList"/>
    <dgm:cxn modelId="{4BB82B21-C82B-4D47-B8A0-4E286B4069C6}" type="presParOf" srcId="{BD727616-6D8B-4047-9830-07889141A709}" destId="{8A57DD40-D0FC-457A-99A9-79D58E6B36E8}" srcOrd="2" destOrd="0" presId="urn:microsoft.com/office/officeart/2008/layout/VerticalCurvedList"/>
    <dgm:cxn modelId="{8EF08416-BF3E-4C5A-98E8-F1E68A523A66}" type="presParOf" srcId="{BD727616-6D8B-4047-9830-07889141A709}" destId="{85599165-2ABA-4587-BE78-E0311C3A721B}" srcOrd="3" destOrd="0" presId="urn:microsoft.com/office/officeart/2008/layout/VerticalCurvedList"/>
    <dgm:cxn modelId="{DCE4F06A-49FA-4C3F-8ED1-2D22588A45C0}" type="presParOf" srcId="{32F30F89-5841-41C8-8D42-052F0C09B388}" destId="{80D3290D-9C36-4903-836A-804C392AF697}" srcOrd="1" destOrd="0" presId="urn:microsoft.com/office/officeart/2008/layout/VerticalCurvedList"/>
    <dgm:cxn modelId="{C2AFB55E-D4C3-4F28-BE23-12E5C7D767ED}" type="presParOf" srcId="{32F30F89-5841-41C8-8D42-052F0C09B388}" destId="{07CBB4CB-E178-4383-9CEF-0134324FFF9D}" srcOrd="2" destOrd="0" presId="urn:microsoft.com/office/officeart/2008/layout/VerticalCurvedList"/>
    <dgm:cxn modelId="{FE0B4AF0-AB1E-4274-9249-19D9B63C7FA9}" type="presParOf" srcId="{07CBB4CB-E178-4383-9CEF-0134324FFF9D}" destId="{00107D88-39DE-4BDC-B3A6-4B954B1AFC44}" srcOrd="0" destOrd="0" presId="urn:microsoft.com/office/officeart/2008/layout/VerticalCurvedList"/>
    <dgm:cxn modelId="{B7CEBBCD-4F12-4E2C-BD87-4EE786A7FEC4}" type="presParOf" srcId="{32F30F89-5841-41C8-8D42-052F0C09B388}" destId="{C9B6D162-9240-4AB7-ADD3-48650DC4AFF3}" srcOrd="3" destOrd="0" presId="urn:microsoft.com/office/officeart/2008/layout/VerticalCurvedList"/>
    <dgm:cxn modelId="{F928FC74-BB23-4F37-A57E-38905A8C3B89}" type="presParOf" srcId="{32F30F89-5841-41C8-8D42-052F0C09B388}" destId="{C269D436-2C50-45CD-82A4-899D9EF4F0CA}" srcOrd="4" destOrd="0" presId="urn:microsoft.com/office/officeart/2008/layout/VerticalCurvedList"/>
    <dgm:cxn modelId="{B9B11C5C-AAFE-4C45-A036-E91C88F27CE9}" type="presParOf" srcId="{C269D436-2C50-45CD-82A4-899D9EF4F0CA}" destId="{E40C1E5B-954B-4066-B022-07F7452F1D9D}" srcOrd="0" destOrd="0" presId="urn:microsoft.com/office/officeart/2008/layout/VerticalCurvedList"/>
    <dgm:cxn modelId="{9FB655BC-5C09-4351-BDDA-681AE8FCD916}" type="presParOf" srcId="{32F30F89-5841-41C8-8D42-052F0C09B388}" destId="{05D0A71B-6CEA-4717-AF52-5F155AA188B5}" srcOrd="5" destOrd="0" presId="urn:microsoft.com/office/officeart/2008/layout/VerticalCurvedList"/>
    <dgm:cxn modelId="{51701C05-EA82-48A4-997B-F2FE29B0BA83}" type="presParOf" srcId="{32F30F89-5841-41C8-8D42-052F0C09B388}" destId="{7CC7948D-CFE3-4F07-B532-709660E10A7F}" srcOrd="6" destOrd="0" presId="urn:microsoft.com/office/officeart/2008/layout/VerticalCurvedList"/>
    <dgm:cxn modelId="{1E6CDECF-A7FF-4876-B9F0-6C957190FA96}" type="presParOf" srcId="{7CC7948D-CFE3-4F07-B532-709660E10A7F}" destId="{1B3F537C-B83F-4F62-8164-1FE46A45C5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3AEA4-F8BF-4F9C-9947-29A6097F1BB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3290D-9C36-4903-836A-804C392AF697}">
      <dsp:nvSpPr>
        <dsp:cNvPr id="0" name=""/>
        <dsp:cNvSpPr/>
      </dsp:nvSpPr>
      <dsp:spPr>
        <a:xfrm>
          <a:off x="564979" y="347894"/>
          <a:ext cx="4970461" cy="9298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Candara" panose="020E0502030303020204" pitchFamily="34" charset="0"/>
            </a:rPr>
            <a:t>Improved school readiness</a:t>
          </a:r>
          <a:endParaRPr lang="en-US" sz="2400" b="1" kern="1200"/>
        </a:p>
      </dsp:txBody>
      <dsp:txXfrm>
        <a:off x="564979" y="347894"/>
        <a:ext cx="4970461" cy="929810"/>
      </dsp:txXfrm>
    </dsp:sp>
    <dsp:sp modelId="{00107D88-39DE-4BDC-B3A6-4B954B1AFC44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6D162-9240-4AB7-ADD3-48650DC4AFF3}">
      <dsp:nvSpPr>
        <dsp:cNvPr id="0" name=""/>
        <dsp:cNvSpPr/>
      </dsp:nvSpPr>
      <dsp:spPr>
        <a:xfrm>
          <a:off x="860432" y="1597737"/>
          <a:ext cx="4675008" cy="868525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Candara" panose="020E0502030303020204" pitchFamily="34" charset="0"/>
            </a:rPr>
            <a:t>Higher student achievement </a:t>
          </a:r>
          <a:endParaRPr lang="en-US" sz="2400" b="1" kern="1200"/>
        </a:p>
      </dsp:txBody>
      <dsp:txXfrm>
        <a:off x="860432" y="1597737"/>
        <a:ext cx="4675008" cy="868525"/>
      </dsp:txXfrm>
    </dsp:sp>
    <dsp:sp modelId="{E40C1E5B-954B-4066-B022-07F7452F1D9D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900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0A71B-6CEA-4717-AF52-5F155AA188B5}">
      <dsp:nvSpPr>
        <dsp:cNvPr id="0" name=""/>
        <dsp:cNvSpPr/>
      </dsp:nvSpPr>
      <dsp:spPr>
        <a:xfrm>
          <a:off x="564979" y="2844800"/>
          <a:ext cx="4970461" cy="81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Candara" panose="020E0502030303020204" pitchFamily="34" charset="0"/>
            </a:rPr>
            <a:t>Increased likelihood of  </a:t>
          </a:r>
          <a:br>
            <a:rPr lang="en-US" sz="2400" b="1" kern="1200">
              <a:latin typeface="Candara" panose="020E0502030303020204" pitchFamily="34" charset="0"/>
            </a:rPr>
          </a:br>
          <a:r>
            <a:rPr lang="en-US" sz="2400" b="1" kern="1200">
              <a:latin typeface="Candara" panose="020E0502030303020204" pitchFamily="34" charset="0"/>
            </a:rPr>
            <a:t>high school graduation</a:t>
          </a:r>
        </a:p>
      </dsp:txBody>
      <dsp:txXfrm>
        <a:off x="564979" y="2844800"/>
        <a:ext cx="4970461" cy="812800"/>
      </dsp:txXfrm>
    </dsp:sp>
    <dsp:sp modelId="{1B3F537C-B83F-4F62-8164-1FE46A45C52C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</cdr:x>
      <cdr:y>0.80848</cdr:y>
    </cdr:from>
    <cdr:to>
      <cdr:x>0.31775</cdr:x>
      <cdr:y>0.93322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3529" y="4189228"/>
          <a:ext cx="11430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Visited Library </a:t>
          </a:r>
        </a:p>
      </cdr:txBody>
    </cdr:sp>
  </cdr:relSizeAnchor>
  <cdr:relSizeAnchor xmlns:cdr="http://schemas.openxmlformats.org/drawingml/2006/chartDrawing">
    <cdr:from>
      <cdr:x>0.30303</cdr:x>
      <cdr:y>0.79121</cdr:y>
    </cdr:from>
    <cdr:to>
      <cdr:x>0.45028</cdr:x>
      <cdr:y>0.9694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52229" y="4099715"/>
          <a:ext cx="114300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Attended a Sporting Event</a:t>
          </a:r>
        </a:p>
      </cdr:txBody>
    </cdr:sp>
  </cdr:relSizeAnchor>
  <cdr:relSizeAnchor xmlns:cdr="http://schemas.openxmlformats.org/drawingml/2006/chartDrawing">
    <cdr:from>
      <cdr:x>0.73495</cdr:x>
      <cdr:y>0.80848</cdr:y>
    </cdr:from>
    <cdr:to>
      <cdr:x>0.8822</cdr:x>
      <cdr:y>0.93322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705029" y="4189228"/>
          <a:ext cx="11430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Visited a Zoo</a:t>
          </a:r>
        </a:p>
      </cdr:txBody>
    </cdr:sp>
  </cdr:relSizeAnchor>
  <cdr:relSizeAnchor xmlns:cdr="http://schemas.openxmlformats.org/drawingml/2006/chartDrawing">
    <cdr:from>
      <cdr:x>0.85275</cdr:x>
      <cdr:y>0.8129</cdr:y>
    </cdr:from>
    <cdr:to>
      <cdr:x>1</cdr:x>
      <cdr:y>0.93763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619429" y="4212104"/>
          <a:ext cx="11430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Visited a Museum </a:t>
          </a:r>
        </a:p>
      </cdr:txBody>
    </cdr:sp>
  </cdr:relSizeAnchor>
  <cdr:relSizeAnchor xmlns:cdr="http://schemas.openxmlformats.org/drawingml/2006/chartDrawing">
    <cdr:from>
      <cdr:x>0.58771</cdr:x>
      <cdr:y>0.79508</cdr:y>
    </cdr:from>
    <cdr:to>
      <cdr:x>0.73495</cdr:x>
      <cdr:y>0.91981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562029" y="4119771"/>
          <a:ext cx="11430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Gone to a Live Show</a:t>
          </a:r>
        </a:p>
      </cdr:txBody>
    </cdr:sp>
  </cdr:relSizeAnchor>
  <cdr:relSizeAnchor xmlns:cdr="http://schemas.openxmlformats.org/drawingml/2006/chartDrawing">
    <cdr:from>
      <cdr:x>0.45092</cdr:x>
      <cdr:y>0.79508</cdr:y>
    </cdr:from>
    <cdr:to>
      <cdr:x>0.59817</cdr:x>
      <cdr:y>0.91981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500214" y="4119771"/>
          <a:ext cx="11430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Visited a Bookstore</a:t>
          </a:r>
        </a:p>
      </cdr:txBody>
    </cdr:sp>
  </cdr:relSizeAnchor>
  <cdr:relSizeAnchor xmlns:cdr="http://schemas.openxmlformats.org/drawingml/2006/chartDrawing">
    <cdr:from>
      <cdr:x>0.45881</cdr:x>
      <cdr:y>1.92991E-7</cdr:y>
    </cdr:from>
    <cdr:to>
      <cdr:x>1</cdr:x>
      <cdr:y>0.33824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61458" y="1"/>
          <a:ext cx="4200971" cy="1752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Arial Narrow" panose="020B0606020202030204" pitchFamily="34" charset="0"/>
            </a:rPr>
            <a:t>Families who are from low-income homes use the library at a high rate compared to other community  spaces.  </a:t>
          </a:r>
        </a:p>
      </cdr:txBody>
    </cdr:sp>
  </cdr:relSizeAnchor>
  <cdr:relSizeAnchor xmlns:cdr="http://schemas.openxmlformats.org/drawingml/2006/chartDrawing">
    <cdr:from>
      <cdr:x>0.02817</cdr:x>
      <cdr:y>0.79412</cdr:y>
    </cdr:from>
    <cdr:to>
      <cdr:x>0.17541</cdr:x>
      <cdr:y>0.97231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18629" y="4114800"/>
          <a:ext cx="114300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Attended Religious Event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63C0E-C09B-40AA-8CBA-0ED72DA4DD43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A834A-EFC3-4D48-8440-B95BB1DED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9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7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what</a:t>
            </a:r>
            <a:r>
              <a:rPr lang="en-US" baseline="0"/>
              <a:t> we’d like to do today is talk about a resource that we developed with the Public Library </a:t>
            </a:r>
            <a:r>
              <a:rPr lang="en-US" baseline="0" err="1"/>
              <a:t>Assocaition</a:t>
            </a:r>
            <a:r>
              <a:rPr lang="en-US" baseline="0"/>
              <a:t> called </a:t>
            </a:r>
            <a:r>
              <a:rPr lang="en-US" baseline="0" err="1"/>
              <a:t>Ideabook</a:t>
            </a:r>
            <a:r>
              <a:rPr lang="en-US" baseline="0"/>
              <a:t> for families that can be a tool for you to grow and build family engagement systems in your libraries -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2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And this </a:t>
            </a:r>
            <a:r>
              <a:rPr lang="en-US"/>
              <a:t>resource</a:t>
            </a:r>
            <a:r>
              <a:rPr lang="en-US" baseline="0"/>
              <a:t> is the </a:t>
            </a:r>
            <a:r>
              <a:rPr lang="en-US" baseline="0" err="1"/>
              <a:t>Ideabook</a:t>
            </a:r>
            <a:r>
              <a:rPr lang="en-US" baseline="0"/>
              <a:t>: Libraries for Families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It is free to download at www.globalfrp.org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WE created the </a:t>
            </a:r>
            <a:r>
              <a:rPr lang="en-US" baseline="0" err="1"/>
              <a:t>Ideabook</a:t>
            </a:r>
            <a:r>
              <a:rPr lang="en-US" baseline="0"/>
              <a:t> so that librarians can: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Learn from one another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Find </a:t>
            </a:r>
            <a:r>
              <a:rPr lang="en-US"/>
              <a:t>inspiring</a:t>
            </a:r>
            <a:r>
              <a:rPr lang="en-US" baseline="0"/>
              <a:t> ideas</a:t>
            </a:r>
            <a:endParaRPr lang="en-US" baseline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And create meaningful learning experiences for families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And we’d like to spend some time walking through what’s inside and how you might use it.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8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Part 1 of the </a:t>
            </a:r>
            <a:r>
              <a:rPr lang="en-US" baseline="0" err="1"/>
              <a:t>ideabook</a:t>
            </a:r>
            <a:r>
              <a:rPr lang="en-US" baseline="0"/>
              <a:t> is an introduction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48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begin</a:t>
            </a:r>
            <a:r>
              <a:rPr lang="en-US" baseline="0"/>
              <a:t> with what we know about family engagement – and here are some of the </a:t>
            </a:r>
            <a:r>
              <a:rPr lang="en-US" baseline="0" err="1"/>
              <a:t>ihglights</a:t>
            </a:r>
            <a:r>
              <a:rPr lang="en-US" baseline="0"/>
              <a:t>: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59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/>
              <a:t>We know it’s about relationships  and shared responsibilities among families, schools, and communities to promote children’s learning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/>
              <a:t>It’s not a one-size-fits all curriculum or program</a:t>
            </a:r>
            <a:endParaRPr lang="en-US" b="1" baseline="0"/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instead, it’s the way that families promote and advocate for children’s learning and development from EC to young adulthood – in whatever way feels comfortable and appropriate for families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it’s the ways that teachers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librarians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doors for families to meaningfully participate in children’s learning </a:t>
            </a:r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we also know that family engagement happens across time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might look different at different points in a child’s life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 young child family engagement might take the form of reading books,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elementary school, it might be doing homework or linking children to different learning settings,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or, in high school, helping children develop high expectations for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regardless the age – learning is important, and families make a difference </a:t>
            </a:r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know that family engagement is systemic –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different elements are not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siloed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come together towards certain goals –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 help illustrate what I mean by systemic – I like to think of a thought experiment from Tony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Bryk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asks us to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we want to improve and build an effective and efficient car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people might say – I’ll get a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Porsche engine,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Ferrari breaks,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 BMW body, you get the point.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he asks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when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put it all together, what do you get?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would answer an expensive pile of junk –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is that 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dding more parts (e.g., more people, tools, or resources) does not ensure a quality result – what matters is how the parts all fit and work together  - that is a system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part doesn’t work – then all of it doesn’t work…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the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Ideabook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Let’s look inside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from our qualitative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– one of the things that we heard most was that while libraries are doing amazing work in the areas of family engagement – perhaps with great programs for adults in health, or maybe great teen programming that involves families in makerspaces, or great family literacy workshops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libraries aren’t having a lot of success at – and what they want to be able to do – is to find ways to make all of the distinct parts in a library work together to support more systemic and integrated and intentional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famiy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engagement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we’ve done – is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created a framework to help libraries think about and begin to do this work.  </a:t>
            </a:r>
          </a:p>
          <a:p>
            <a:r>
              <a:rPr lang="en-US"/>
              <a:t>And</a:t>
            </a:r>
            <a:r>
              <a:rPr lang="en-US" baseline="0"/>
              <a:t> the framework has 3 parts: 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the system that the </a:t>
            </a:r>
            <a:r>
              <a:rPr lang="en-US" err="1"/>
              <a:t>Ideabook</a:t>
            </a:r>
            <a:r>
              <a:rPr lang="en-US"/>
              <a:t> provides is</a:t>
            </a:r>
            <a:r>
              <a:rPr lang="en-US" baseline="0"/>
              <a:t> that which has 3 elements: </a:t>
            </a:r>
          </a:p>
          <a:p>
            <a:r>
              <a:rPr lang="en-US" baseline="0"/>
              <a:t>Leadership –\</a:t>
            </a:r>
          </a:p>
          <a:p>
            <a:r>
              <a:rPr lang="en-US" baseline="0"/>
              <a:t>Engagement –</a:t>
            </a:r>
          </a:p>
          <a:p>
            <a:r>
              <a:rPr lang="en-US" baseline="0"/>
              <a:t>Support services –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23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leadership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of the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Ideabook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explore -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/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Leaders—and by this mean including library directors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youth or children’s librarians— drive the vision and commitment to engage families in children’s learning, from early childhood through young adulthood.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Leaders: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Create possibility - meaning that they make it their mission to promote equity by transforming library practices to meet family needs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They build professional capacity – giving library staff the skills, knowledge and beliefs they need to engage families effectively -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Secure resources.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Use data to learn and improve –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7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</a:t>
            </a:r>
            <a:r>
              <a:rPr lang="en-US" baseline="0"/>
              <a:t> the support services section we look at how the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library space, collections and technology enhance</a:t>
            </a:r>
            <a:r>
              <a:rPr 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contribute to family engagement and create welcoming spaces where families want to be.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aseline="0" err="1"/>
              <a:t>mework</a:t>
            </a:r>
            <a:r>
              <a:rPr lang="en-US" baseline="0"/>
              <a:t> has 3 parts: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1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Hi,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are XXX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effectLst/>
            </a:endParaRPr>
          </a:p>
          <a:p>
            <a:pPr marL="0" lvl="0" indent="0">
              <a:buFont typeface="+mj-lt"/>
              <a:buNone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88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the last is</a:t>
            </a:r>
            <a:r>
              <a:rPr lang="en-US" baseline="0"/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 of the framework is engagement – the ways that libraries on the ground are building relationships with families– and this we call the Five Rs’ 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5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ways that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libraires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reach out to families, especially those in special circumstances, to promote the programs, collections. and services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They ways they Raise up families voice and include them in planning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They reinforce families role as their child’s first teacher – all the way from birth through young adulthood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create opportunities for families to relate to one another and build peer-to-peer networks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they reimagine – and expand their community partnerships to reimaging what learning in a community can be and fill gaps where needed.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11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r>
              <a:rPr lang="en-US" baseline="0"/>
              <a:t>So </a:t>
            </a:r>
            <a:r>
              <a:rPr lang="en-US" baseline="0" err="1"/>
              <a:t>So</a:t>
            </a:r>
            <a:r>
              <a:rPr lang="en-US" baseline="0"/>
              <a:t> for example, i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Waukegan Illinois, staff started a community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amabassador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promotoras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program – you see, over the past 10 years, the community had seen some changing demographics – with many Spanish-speaking Latino families moving into the area – and although the library was committed to including immigrant families – and had many services to support them – families never came.  After engaging with community leaders – they learned that in Mexico – where many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famileis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from – the idea of  a library was that it was a place for academics – and not for families – so they started this program where community members go out into the community knock on doors and talk about what families would like – and how the library can fit that need.  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1280-4324-7543-AA35-F7E9702FA5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R is raising up – </a:t>
            </a:r>
          </a:p>
          <a:p>
            <a:r>
              <a: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It’s the idea that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Libraries elevate family perspectives to develop and improve programs and services.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important because by asking for, listening to, and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rsponding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family members’ views, libraries empower families and improve library services.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great example of this is in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Milbridge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 which similar to Waukegan experienced a large influx of migrant laborers from Mexico – but they found that very few families were using the library – so after a survey and conversations with families, they learned that not many families were coming to the library b/c there weren’t many books in Spanish –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a children‘s day event the library held a community fundraiser and the fundraiser was used to buy more than 150 children’s books in Spanish and Spanish language magazines that parents had wanted. 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when the books came in the library had a processing party where 10 parents for the community helped put bar codes and placed Dewey decimal numbers on them – giving them real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owndership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collections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6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And once you reach out and raise up family voice – there are then </a:t>
            </a:r>
            <a:r>
              <a:rPr lang="en-US" baseline="0" err="1"/>
              <a:t>oportuntities</a:t>
            </a:r>
            <a:r>
              <a:rPr lang="en-US" baseline="0"/>
              <a:t> to reinforce families role as their child’s first teacher – and to help parents develop knowledge, skills, and confidence to support learning – across all of the development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This is an extreme example, but in </a:t>
            </a:r>
            <a:r>
              <a:rPr lang="en-US" baseline="0" err="1"/>
              <a:t>Colombus</a:t>
            </a:r>
            <a:r>
              <a:rPr lang="en-US" baseline="0"/>
              <a:t> Ohio, librarians wanted to reinforce learning so started a library home visiting program for children who were not in preschools and were most isolated form the community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And if you don’t have resources to start your own home visiting programs – many libraries don’t! – the </a:t>
            </a:r>
            <a:r>
              <a:rPr lang="en-US" baseline="0" err="1"/>
              <a:t>Idaebook</a:t>
            </a:r>
            <a:r>
              <a:rPr lang="en-US" baseline="0"/>
              <a:t> can inspire you to find out about home visiting programs in your area, and perhaps to find ways to </a:t>
            </a:r>
            <a:r>
              <a:rPr lang="en-US" baseline="0" err="1"/>
              <a:t>patner</a:t>
            </a:r>
            <a:r>
              <a:rPr lang="en-US" baseline="0"/>
              <a:t> with them -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1280-4324-7543-AA35-F7E9702FA5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78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throughout Maryland – libraries hold parent cafes where parents have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opporutnities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interact, engage and ask questions of one another while kids do crafts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it can be even simpler than that – in San Mateo – at the start of story hour –parents have a chance to introduce themselves to one another -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Library cafes – and San Mateo ice breakers 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Don’t have staff or space to start a library café? </a:t>
            </a:r>
          </a:p>
          <a:p>
            <a:r>
              <a:rPr lang="en-US"/>
              <a:t>You can connect parents in your program by simply taking three minutes at the start of </a:t>
            </a:r>
            <a:r>
              <a:rPr lang="en-US" err="1"/>
              <a:t>storytime</a:t>
            </a:r>
            <a:r>
              <a:rPr lang="en-US"/>
              <a:t> to help parents build relationships, share ideas – or even just create</a:t>
            </a:r>
            <a:r>
              <a:rPr lang="en-US" baseline="0"/>
              <a:t> a small discussion board or </a:t>
            </a:r>
            <a:r>
              <a:rPr lang="en-US" baseline="0" err="1"/>
              <a:t>or</a:t>
            </a:r>
            <a:r>
              <a:rPr lang="en-US" baseline="0"/>
              <a:t> bulletin board where families can learn about events in the community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1280-4324-7543-AA35-F7E9702FA5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47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Final R is Reimagine –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Libraries are reimagining and changing what learning looks like in a community – and giving parents new opportunities to get involved in their children’s learning and improve their health and well-being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for example –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 Costa County Library – they teamed up with a program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calle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STAR_Net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basically transforms for a period of time libraries into afterschool museum,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insterstellar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learning spaces – This is a program funded through National Science Foundation – and basically libraries apply for funds in partnership with afterschool programs to really transform the library as a free space where students and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famileis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go to a museum – which is often cost prohibitory 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Don’t have funds to invest in 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STAR_Net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you could try partnering with a science teacher and using materials from the science lab over the summer….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1280-4324-7543-AA35-F7E9702FA5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7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temperature check: </a:t>
            </a: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 5Rs do you need the most support with?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45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at this point we wanted to highlight how to use the </a:t>
            </a:r>
            <a:r>
              <a:rPr lang="en-US" baseline="0" err="1"/>
              <a:t>Ideabook</a:t>
            </a:r>
            <a:r>
              <a:rPr lang="en-US" baseline="0"/>
              <a:t>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3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idea has 5 different components: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9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we </a:t>
            </a:r>
            <a:r>
              <a:rPr lang="en-US" err="1"/>
              <a:t>proide</a:t>
            </a:r>
            <a:r>
              <a:rPr lang="en-US"/>
              <a:t> a description of what the idea is – </a:t>
            </a:r>
          </a:p>
          <a:p>
            <a:endParaRPr lang="en-US"/>
          </a:p>
          <a:p>
            <a:r>
              <a:rPr lang="en-US"/>
              <a:t>In this example</a:t>
            </a:r>
            <a:r>
              <a:rPr lang="en-US" baseline="0"/>
              <a:t> within support services we show the changing role of librarians as media mentors for families and how librarians guide family media use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02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effectLst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mission of Global Family Research Project is to</a:t>
            </a:r>
            <a:endParaRPr lang="en-US">
              <a:effectLst/>
            </a:endParaRP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research, policy, and practice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promote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innovative strategies in family engagement 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 to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advance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family well-being and children’s success in school and beyond. </a:t>
            </a:r>
          </a:p>
          <a:p>
            <a:pPr marL="0" lvl="0" indent="0">
              <a:buFont typeface="+mj-lt"/>
              <a:buNone/>
            </a:pP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provide an explanation of why the idea is important</a:t>
            </a:r>
            <a:r>
              <a:rPr lang="en-US" baseline="0"/>
              <a:t> and the research rationale behind it.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75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provide examples of the ideas in action in different libraries</a:t>
            </a:r>
            <a:r>
              <a:rPr lang="en-US" baseline="0"/>
              <a:t> across the country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76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we then have a section on what library leaders recommend – and what</a:t>
            </a:r>
            <a:r>
              <a:rPr lang="en-US" baseline="0"/>
              <a:t> you can do in your </a:t>
            </a:r>
            <a:r>
              <a:rPr lang="en-US"/>
              <a:t>library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36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in our </a:t>
            </a:r>
            <a:r>
              <a:rPr lang="en-US" err="1"/>
              <a:t>converastions</a:t>
            </a:r>
            <a:r>
              <a:rPr lang="en-US"/>
              <a:t> with librarians around the country we’ve found that the </a:t>
            </a:r>
            <a:r>
              <a:rPr lang="en-US" err="1"/>
              <a:t>Ideabook</a:t>
            </a:r>
            <a:r>
              <a:rPr lang="en-US"/>
              <a:t> is being used for</a:t>
            </a:r>
            <a:r>
              <a:rPr lang="en-US" baseline="0"/>
              <a:t> XXX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2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we</a:t>
            </a:r>
            <a:r>
              <a:rPr lang="en-US" baseline="0"/>
              <a:t> realize that many o the ideas are big – but there are ways to tweak them…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86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98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This is really exciting – </a:t>
            </a:r>
          </a:p>
          <a:p>
            <a:endParaRPr lang="en-US" baseline="0"/>
          </a:p>
          <a:p>
            <a:r>
              <a:rPr lang="en-US" baseline="0"/>
              <a:t>We just put it online which you can find at Medium XXX…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6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 in the living </a:t>
            </a:r>
            <a:r>
              <a:rPr lang="en-US" sz="1200" b="0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ideabook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we’re collecting new stories and </a:t>
            </a:r>
            <a:r>
              <a:rPr lang="en-US" sz="1200" b="0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innovatie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ideas….so that we can continue the conversation – </a:t>
            </a: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an example from right here in Wisconsin ….</a:t>
            </a: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Julie Kinney, the youth services librarian at Marathon County Public Library in Central Wisconsin [TELL SUCCINCT STORY]: https://medium.com/@globalfrp/b42412eb5cfb</a:t>
            </a: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145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here’s another example from Sue Abramson [Tell succinct story]…. https://medium.com/@globalfrp/fcdb108636b4</a:t>
            </a:r>
          </a:p>
          <a:p>
            <a:endParaRPr lang="en-US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26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We’d LOVE if you share your story with us…..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WE ALSO have a compendium coming out to use the </a:t>
            </a:r>
            <a:r>
              <a:rPr lang="en-US" err="1"/>
              <a:t>Ideabook</a:t>
            </a:r>
            <a:r>
              <a:rPr lang="en-US"/>
              <a:t> to assess your practice….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4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we</a:t>
            </a:r>
            <a:r>
              <a:rPr lang="en-US" baseline="0"/>
              <a:t> thought we’d start off with a quick  lightening round of did you know….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497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45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F2CF-1670-42C6-80A7-BEB626B3E6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98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know that families are one of the strongest predictors of children’s success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true – </a:t>
            </a:r>
          </a:p>
          <a:p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forty years of research- from fields like neuroscience, developmental psychology, economics – show that family engagement improves children’s outcomes – it leads to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families exert these impacts through a variety of ways: through the way they parent, support learning, link children to different learning settings, and develop relationships with providers in those settings.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5B493-71BA-4DDD-BFDB-C903FC2987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baseline="0"/>
              <a:t>And did you know that Children spend more time learning out of school than in school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this visual shows, n average, children spend only 1,000 hours of their 6,000 hours awake time in school – leaving 5,000 hours to complement their school learning.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it’s not that schools are not important – but it’s that schools alone cannot meet students needs – especially those who are most vulnerable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children are learning anywhere, anytime – and family engagement can take place anywhere, anytime too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u="non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most people think of family engagement they think of schools –BUT as this visual attests to – it happens in all types of places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F2CF-1670-42C6-80A7-BEB626B3E6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5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know that there are inequalities in children’s and </a:t>
            </a:r>
            <a:r>
              <a:rPr lang="en-US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famimilies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 to out of school learning opportunities based on socioeconomic status - </a:t>
            </a:r>
          </a:p>
          <a:p>
            <a:pPr lvl="0"/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Families with high incomes spend nearly seven times more money on out-of-school enrichment activities—such as music lessons, summer camps, and travel—than families from low-income homes. </a:t>
            </a:r>
            <a:endParaRPr lang="en-US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they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that this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inequitable access to out-of-school learning has an enormous influence on children’s long term educational  outcomes, 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 did you know – that libraries are big part of creating equity in our society and leveling the playing field so that all children and youth have opportunities to succeed is to create equitable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opporutnities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out of school learning for family engagement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Libraries are free, trusted, anchor institutions in nearly every community with the people, place, and platform that can support children and families alike – especially those from low-income homes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478ECA-E6B8-4418-8542-3D92C78644C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2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</a:t>
            </a:r>
            <a:r>
              <a:rPr lang="en-US" baseline="0"/>
              <a:t> survey from the National Household Education </a:t>
            </a:r>
            <a:r>
              <a:rPr lang="en-US" baseline="0" err="1"/>
              <a:t>Survye</a:t>
            </a:r>
            <a:r>
              <a:rPr lang="en-US" baseline="0"/>
              <a:t> shows that families [READ]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/>
              <a:t>So they matter because they are places where families are and want to be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And libraries are already having</a:t>
            </a:r>
            <a:r>
              <a:rPr lang="en-US" baseline="0"/>
              <a:t> a good amount of success in engaging families around literacy particularly in the early </a:t>
            </a:r>
            <a:r>
              <a:rPr lang="en-US" baseline="0" err="1"/>
              <a:t>hyears</a:t>
            </a:r>
            <a:r>
              <a:rPr lang="en-US" baseline="0"/>
              <a:t> –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/>
              <a:t>You are all likely </a:t>
            </a:r>
            <a:r>
              <a:rPr lang="en-US" baseline="0" err="1"/>
              <a:t>familiear</a:t>
            </a:r>
            <a:r>
              <a:rPr lang="en-US" baseline="0"/>
              <a:t> with ECRR which has shown that 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/>
              <a:t>And Family Place Libraries --- 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Libraries have really become a space where families –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Get information to support children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Get connected to resources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Get connected to other parents.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 let’s all think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like for us to all think for a moment.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When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you hear FAMILY ENGAGEMENT, what word comes to mind?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r>
              <a:rPr lang="en-US" b="1" baseline="0"/>
              <a:t>Go ahead and type your idea or words in the chat pod to your right</a:t>
            </a:r>
            <a:r>
              <a:rPr lang="en-US" baseline="0"/>
              <a:t> – and I’ll call them out as they appear.</a:t>
            </a:r>
          </a:p>
          <a:p>
            <a:r>
              <a:rPr lang="en-US" baseline="0"/>
              <a:t>Just a few more seconds.</a:t>
            </a:r>
          </a:p>
          <a:p>
            <a:endParaRPr lang="en-US" baseline="0"/>
          </a:p>
          <a:p>
            <a:r>
              <a:rPr lang="en-US" baseline="0"/>
              <a:t>OK! – that’s great – and very much in line with how we think of family engagement in our work….</a:t>
            </a:r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These are great practices - --- and over the past two years we have been learning about what libraries all over the country are doing to enhance their services for children, youth and families - </a:t>
            </a:r>
          </a:p>
          <a:p>
            <a:endParaRPr lang="en-US" baseline="0"/>
          </a:p>
          <a:p>
            <a:r>
              <a:rPr lang="en-US" baseline="0"/>
              <a:t>Over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A834A-EFC3-4D48-8440-B95BB1DEDA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1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5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8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1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0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2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313A7-FADE-4108-9238-CA7EB6CFFA52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E980F-424F-415F-98EA-8E4E13A93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0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twitter.com/HFRP" TargetMode="External"/><Relationship Id="rId4" Type="http://schemas.openxmlformats.org/officeDocument/2006/relationships/hyperlink" Target="mailto:margaret_caspe@globalfrp.org" TargetMode="External"/><Relationship Id="rId9" Type="http://schemas.openxmlformats.org/officeDocument/2006/relationships/hyperlink" Target="http://www.globalfrp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15" y="4869932"/>
            <a:ext cx="3097729" cy="1710791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12801"/>
          <a:stretch/>
        </p:blipFill>
        <p:spPr bwMode="auto">
          <a:xfrm>
            <a:off x="2667000" y="431723"/>
            <a:ext cx="1583015" cy="151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" y="3510391"/>
            <a:ext cx="8458200" cy="17864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>
                <a:solidFill>
                  <a:schemeClr val="tx1"/>
                </a:solidFill>
                <a:latin typeface="Arial Narrow" panose="020B0606020202030204" pitchFamily="34" charset="0"/>
              </a:rPr>
              <a:t>Margaret </a:t>
            </a:r>
            <a:r>
              <a:rPr lang="en-US" sz="2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Caspe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and Elena Lopez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</a:rPr>
              <a:t>Global Family Research Project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January 25, 2018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52425" y="3462655"/>
            <a:ext cx="8458200" cy="10590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http://www.waterbury.k12.ct.us/userfiles/-4/my%20files/preschool%20boy%20learn.jpg?id=5339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1723"/>
            <a:ext cx="2286000" cy="151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122" y="2247900"/>
            <a:ext cx="8458199" cy="1470025"/>
          </a:xfrm>
        </p:spPr>
        <p:txBody>
          <a:bodyPr>
            <a:noAutofit/>
          </a:bodyPr>
          <a:lstStyle/>
          <a:p>
            <a:r>
              <a:rPr lang="en-US" sz="4000" b="1"/>
              <a:t>Building Family Engagement Systems Within and Across Library Services</a:t>
            </a:r>
            <a:r>
              <a:rPr lang="en-US" b="1">
                <a:latin typeface="Tw Cen MT" panose="020B0602020104020603" pitchFamily="34" charset="0"/>
              </a:rPr>
              <a:t/>
            </a:r>
            <a:br>
              <a:rPr lang="en-US" b="1">
                <a:latin typeface="Tw Cen MT" panose="020B0602020104020603" pitchFamily="34" charset="0"/>
              </a:rPr>
            </a:br>
            <a:endParaRPr lang="en-US" b="1">
              <a:latin typeface="Tw Cen MT" panose="020B06020201040206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5"/>
          <a:stretch/>
        </p:blipFill>
        <p:spPr bwMode="auto">
          <a:xfrm>
            <a:off x="4194208" y="381000"/>
            <a:ext cx="5483192" cy="17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13ED-9AE6-4521-9312-299937BDFB5E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9" y="5089341"/>
            <a:ext cx="2174356" cy="14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1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" y="381000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Inside</a:t>
            </a:r>
          </a:p>
          <a:p>
            <a:r>
              <a:rPr lang="en-US" sz="6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Ideabook</a:t>
            </a: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Libraries for Families?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295" y="2826532"/>
            <a:ext cx="2891355" cy="37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7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0"/>
            <a:ext cx="4922520" cy="6301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20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2400"/>
            <a:ext cx="4909140" cy="648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b="58749"/>
          <a:stretch/>
        </p:blipFill>
        <p:spPr>
          <a:xfrm>
            <a:off x="-142875" y="533400"/>
            <a:ext cx="9718103" cy="50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69" y="1717972"/>
            <a:ext cx="2819400" cy="36855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>
                <a:latin typeface="Arial Narrow" panose="020B0606020202030204" pitchFamily="34" charset="0"/>
              </a:rPr>
              <a:t>Families: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latin typeface="Arial Narrow" panose="020B0606020202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>
                <a:latin typeface="Arial Narrow" panose="020B0606020202030204" pitchFamily="34" charset="0"/>
              </a:rPr>
              <a:t>Promote and advocate for children’s learning and development from early childhood to young adulthood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449" y="228600"/>
            <a:ext cx="8991599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It’s About Relationships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14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53200" y="1711328"/>
            <a:ext cx="2438400" cy="3692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100" b="1">
                <a:latin typeface="Arial Narrow" panose="020B0606020202030204" pitchFamily="34" charset="0"/>
              </a:rPr>
              <a:t>Librarians, Teachers and Community Educators:</a:t>
            </a:r>
          </a:p>
          <a:p>
            <a:pPr marL="0" indent="0">
              <a:spcBef>
                <a:spcPts val="0"/>
              </a:spcBef>
              <a:buNone/>
            </a:pPr>
            <a:endParaRPr lang="en-US" sz="3300" b="1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800">
                <a:latin typeface="Arial Narrow" panose="020B0606020202030204" pitchFamily="34" charset="0"/>
              </a:rPr>
              <a:t>Open doors for families to meaningfully participate in children’s learning anywhere, anytime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416" t="10154" r="9902" b="13126"/>
          <a:stretch/>
        </p:blipFill>
        <p:spPr>
          <a:xfrm>
            <a:off x="2801470" y="1295400"/>
            <a:ext cx="3446930" cy="5242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793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4650"/>
            <a:ext cx="898661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It’s About Thinking Across Place &amp; Time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9197" y="1524000"/>
            <a:ext cx="7738904" cy="1981201"/>
            <a:chOff x="261641" y="2435184"/>
            <a:chExt cx="8650289" cy="21229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9" t="9341" r="43818" b="7223"/>
            <a:stretch/>
          </p:blipFill>
          <p:spPr>
            <a:xfrm>
              <a:off x="261641" y="2463625"/>
              <a:ext cx="3378479" cy="2082225"/>
            </a:xfrm>
            <a:prstGeom prst="rect">
              <a:avLst/>
            </a:prstGeom>
          </p:spPr>
        </p:pic>
        <p:pic>
          <p:nvPicPr>
            <p:cNvPr id="10" name="Picture 4" descr="Displaying iStock_000006448777_Mediu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338" y="2435184"/>
              <a:ext cx="3318592" cy="208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Displaying iStock_000019895739_530W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1"/>
            <a:stretch/>
          </p:blipFill>
          <p:spPr bwMode="auto">
            <a:xfrm>
              <a:off x="3463370" y="2435185"/>
              <a:ext cx="2482411" cy="2122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30113" y="4114800"/>
            <a:ext cx="7265143" cy="1539772"/>
            <a:chOff x="809337" y="5089628"/>
            <a:chExt cx="7265143" cy="1539772"/>
          </a:xfrm>
        </p:grpSpPr>
        <p:cxnSp>
          <p:nvCxnSpPr>
            <p:cNvPr id="13" name="Curved Connector 12"/>
            <p:cNvCxnSpPr/>
            <p:nvPr/>
          </p:nvCxnSpPr>
          <p:spPr>
            <a:xfrm flipV="1">
              <a:off x="905293" y="6272864"/>
              <a:ext cx="411936" cy="29557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flipV="1">
              <a:off x="2025489" y="6014185"/>
              <a:ext cx="457200" cy="42471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>
              <a:off x="1444764" y="6263640"/>
              <a:ext cx="457200" cy="3200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339688" y="6157361"/>
              <a:ext cx="91440" cy="91440"/>
            </a:xfrm>
            <a:prstGeom prst="ellipse">
              <a:avLst/>
            </a:prstGeom>
            <a:solidFill>
              <a:srgbClr val="4898A2"/>
            </a:solidFill>
            <a:ln>
              <a:solidFill>
                <a:srgbClr val="48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5400000">
              <a:off x="1959735" y="6477000"/>
              <a:ext cx="91440" cy="91440"/>
            </a:xfrm>
            <a:prstGeom prst="triangle">
              <a:avLst/>
            </a:prstGeom>
            <a:solidFill>
              <a:srgbClr val="4898A2"/>
            </a:solidFill>
            <a:ln>
              <a:solidFill>
                <a:srgbClr val="48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558889" y="5989320"/>
              <a:ext cx="91440" cy="91440"/>
            </a:xfrm>
            <a:prstGeom prst="ellipse">
              <a:avLst/>
            </a:prstGeom>
            <a:solidFill>
              <a:srgbClr val="4898A2"/>
            </a:solidFill>
            <a:ln>
              <a:solidFill>
                <a:srgbClr val="48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>
              <a:off x="2695647" y="6059905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/>
            <p:nvPr/>
          </p:nvCxnSpPr>
          <p:spPr>
            <a:xfrm flipV="1">
              <a:off x="3168489" y="5836920"/>
              <a:ext cx="457200" cy="3810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 flipV="1">
              <a:off x="4413568" y="5645243"/>
              <a:ext cx="457200" cy="381000"/>
            </a:xfrm>
            <a:prstGeom prst="curvedConnector3">
              <a:avLst>
                <a:gd name="adj1" fmla="val 43549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/>
            <p:nvPr/>
          </p:nvCxnSpPr>
          <p:spPr>
            <a:xfrm>
              <a:off x="3805364" y="5860983"/>
              <a:ext cx="429925" cy="25707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671409" y="5732245"/>
              <a:ext cx="91440" cy="91440"/>
            </a:xfrm>
            <a:prstGeom prst="ellipse">
              <a:avLst/>
            </a:prstGeom>
            <a:solidFill>
              <a:srgbClr val="910029"/>
            </a:solidFill>
            <a:ln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4296249" y="6049478"/>
              <a:ext cx="91440" cy="91440"/>
            </a:xfrm>
            <a:prstGeom prst="triangle">
              <a:avLst/>
            </a:prstGeom>
            <a:solidFill>
              <a:srgbClr val="910029"/>
            </a:solidFill>
            <a:ln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921089" y="5562600"/>
              <a:ext cx="91440" cy="91440"/>
            </a:xfrm>
            <a:prstGeom prst="ellipse">
              <a:avLst/>
            </a:prstGeom>
            <a:solidFill>
              <a:srgbClr val="910029"/>
            </a:solidFill>
            <a:ln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/>
            <p:cNvCxnSpPr/>
            <p:nvPr/>
          </p:nvCxnSpPr>
          <p:spPr>
            <a:xfrm flipV="1">
              <a:off x="5073489" y="5455920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3073038" y="6233160"/>
              <a:ext cx="137160" cy="137160"/>
            </a:xfrm>
            <a:prstGeom prst="triangle">
              <a:avLst/>
            </a:prstGeom>
            <a:solidFill>
              <a:srgbClr val="4898A2"/>
            </a:solidFill>
            <a:ln>
              <a:solidFill>
                <a:srgbClr val="48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urved Connector 27"/>
            <p:cNvCxnSpPr/>
            <p:nvPr/>
          </p:nvCxnSpPr>
          <p:spPr>
            <a:xfrm>
              <a:off x="5570723" y="5452310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flipV="1">
              <a:off x="7202001" y="5089628"/>
              <a:ext cx="471439" cy="293819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003129" y="5568189"/>
              <a:ext cx="137160" cy="13716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 rot="5400000">
              <a:off x="6622754" y="5227320"/>
              <a:ext cx="91440" cy="9144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089579" y="5429796"/>
              <a:ext cx="91440" cy="9144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5400000">
              <a:off x="5477595" y="5318531"/>
              <a:ext cx="91440" cy="91440"/>
            </a:xfrm>
            <a:prstGeom prst="triangle">
              <a:avLst/>
            </a:prstGeom>
            <a:solidFill>
              <a:srgbClr val="910029"/>
            </a:solidFill>
            <a:ln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urved Connector 33"/>
            <p:cNvCxnSpPr/>
            <p:nvPr/>
          </p:nvCxnSpPr>
          <p:spPr>
            <a:xfrm flipV="1">
              <a:off x="6216489" y="5345682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rot="5400000">
              <a:off x="7813263" y="5051485"/>
              <a:ext cx="223074" cy="29936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urved Connector 35"/>
            <p:cNvCxnSpPr/>
            <p:nvPr/>
          </p:nvCxnSpPr>
          <p:spPr>
            <a:xfrm flipV="1">
              <a:off x="2025489" y="6171798"/>
              <a:ext cx="527785" cy="45760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flipV="1">
              <a:off x="905293" y="6156960"/>
              <a:ext cx="350348" cy="26509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/>
            <p:cNvCxnSpPr/>
            <p:nvPr/>
          </p:nvCxnSpPr>
          <p:spPr>
            <a:xfrm>
              <a:off x="1444764" y="6113646"/>
              <a:ext cx="457200" cy="3200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/>
            <p:nvPr/>
          </p:nvCxnSpPr>
          <p:spPr>
            <a:xfrm>
              <a:off x="2695647" y="5951220"/>
              <a:ext cx="423111" cy="21456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4898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/>
            <p:nvPr/>
          </p:nvCxnSpPr>
          <p:spPr>
            <a:xfrm flipV="1">
              <a:off x="3259929" y="5913120"/>
              <a:ext cx="457200" cy="3810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>
              <a:off x="3820604" y="5732245"/>
              <a:ext cx="429925" cy="25707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/>
            <p:nvPr/>
          </p:nvCxnSpPr>
          <p:spPr>
            <a:xfrm flipV="1">
              <a:off x="4475176" y="5744432"/>
              <a:ext cx="457200" cy="3810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flipV="1">
              <a:off x="5044259" y="5338152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1002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>
              <a:off x="5614192" y="5317902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/>
            <p:nvPr/>
          </p:nvCxnSpPr>
          <p:spPr>
            <a:xfrm flipV="1">
              <a:off x="6216489" y="5476374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/>
            <p:nvPr/>
          </p:nvCxnSpPr>
          <p:spPr>
            <a:xfrm>
              <a:off x="6705600" y="5181600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 flipV="1">
              <a:off x="7256655" y="5257800"/>
              <a:ext cx="416785" cy="233223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>
              <a:off x="6714194" y="5334000"/>
              <a:ext cx="360145" cy="22378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/>
            <p:cNvSpPr/>
            <p:nvPr/>
          </p:nvSpPr>
          <p:spPr>
            <a:xfrm rot="5400000">
              <a:off x="809337" y="6480048"/>
              <a:ext cx="73152" cy="73152"/>
            </a:xfrm>
            <a:prstGeom prst="triangle">
              <a:avLst/>
            </a:prstGeom>
            <a:solidFill>
              <a:srgbClr val="4898A2"/>
            </a:solidFill>
            <a:ln>
              <a:solidFill>
                <a:srgbClr val="4898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23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yimg.com/ny/api/res/1.2/S_mJAFvfeo_ZVvJPLQW0Yg--/YXBwaWQ9aGlnaGxhbmRlcjtzbT0xO3c9MTI4MDtoPTk2MA--/http:/media.zenfs.com/en-US/homerun/road_track_223/cab5507560a078e5f02a341f525d8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2590800"/>
            <a:ext cx="8534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ought_Bubbles_Black_Line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6" t="72292" r="6556" b="9024"/>
          <a:stretch/>
        </p:blipFill>
        <p:spPr>
          <a:xfrm>
            <a:off x="155449" y="821406"/>
            <a:ext cx="4800600" cy="2825330"/>
          </a:xfrm>
          <a:prstGeom prst="roundRect">
            <a:avLst>
              <a:gd name="adj" fmla="val 50000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923544" y="1608232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What would you do to build the world’s best car?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449" y="228600"/>
            <a:ext cx="8991599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It’s Systemic</a:t>
            </a:r>
          </a:p>
        </p:txBody>
      </p:sp>
    </p:spTree>
    <p:extLst>
      <p:ext uri="{BB962C8B-B14F-4D97-AF65-F5344CB8AC3E}">
        <p14:creationId xmlns:p14="http://schemas.microsoft.com/office/powerpoint/2010/main" val="99363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658"/>
          <a:stretch/>
        </p:blipFill>
        <p:spPr>
          <a:xfrm>
            <a:off x="-38100" y="447675"/>
            <a:ext cx="9244814" cy="60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28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8204"/>
            <a:ext cx="4865281" cy="64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09462"/>
            <a:ext cx="4754701" cy="63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4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Global Family Research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8818"/>
            <a:ext cx="3198604" cy="239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78818"/>
            <a:ext cx="3054640" cy="238125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66800" y="4575310"/>
            <a:ext cx="3198604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Margaret Caspe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28618" y="4560070"/>
            <a:ext cx="319860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M. Elena Lopez </a:t>
            </a:r>
          </a:p>
        </p:txBody>
      </p:sp>
    </p:spTree>
    <p:extLst>
      <p:ext uri="{BB962C8B-B14F-4D97-AF65-F5344CB8AC3E}">
        <p14:creationId xmlns:p14="http://schemas.microsoft.com/office/powerpoint/2010/main" val="2335641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00"/>
            <a:ext cx="4899661" cy="64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5284" y="6371590"/>
            <a:ext cx="393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 Narrow" panose="020B0606020202030204" pitchFamily="34" charset="0"/>
              </a:rPr>
              <a:t>Waukegan Public Library (IL)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975" y="498727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7200" b="1">
                <a:latin typeface="Arial Narrow" panose="020B0606020202030204" pitchFamily="34" charset="0"/>
                <a:ea typeface="+mj-ea"/>
                <a:cs typeface="+mj-cs"/>
              </a:rPr>
              <a:t>R</a:t>
            </a: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each Out  </a:t>
            </a:r>
          </a:p>
        </p:txBody>
      </p:sp>
      <p:pic>
        <p:nvPicPr>
          <p:cNvPr id="4100" name="Picture 4" descr="Gloria Velez and her son, Mauricio, volunteer as promotores to help bring new patrons to Waukegan (Ill.) Public Library &lt;span class=&quot;credit”&gt;Photo: Waukegan Public Library&lt;/span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3982"/>
            <a:ext cx="6736952" cy="52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79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Visit the new Milbridge Public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5" y="4638674"/>
            <a:ext cx="2857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132" t="17778" r="24501" b="20000"/>
          <a:stretch/>
        </p:blipFill>
        <p:spPr>
          <a:xfrm>
            <a:off x="1612900" y="1590674"/>
            <a:ext cx="5016500" cy="335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596999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7200" b="1">
                <a:latin typeface="Arial Narrow" panose="020B0606020202030204" pitchFamily="34" charset="0"/>
                <a:ea typeface="+mj-ea"/>
                <a:cs typeface="+mj-cs"/>
              </a:rPr>
              <a:t>R</a:t>
            </a: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aise 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75" y="6148296"/>
            <a:ext cx="431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Arial Narrow" panose="020B0606020202030204" pitchFamily="34" charset="0"/>
              </a:rPr>
              <a:t>Milbridge</a:t>
            </a:r>
            <a:r>
              <a:rPr lang="en-US" sz="2800">
                <a:latin typeface="Arial Narrow" panose="020B0606020202030204" pitchFamily="34" charset="0"/>
              </a:rPr>
              <a:t> Public Library (ME) </a:t>
            </a:r>
          </a:p>
        </p:txBody>
      </p:sp>
    </p:spTree>
    <p:extLst>
      <p:ext uri="{BB962C8B-B14F-4D97-AF65-F5344CB8AC3E}">
        <p14:creationId xmlns:p14="http://schemas.microsoft.com/office/powerpoint/2010/main" val="100210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595" r="2819"/>
          <a:stretch/>
        </p:blipFill>
        <p:spPr>
          <a:xfrm>
            <a:off x="103065" y="1663766"/>
            <a:ext cx="9003444" cy="3316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7975" y="498727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7200" b="1">
                <a:latin typeface="Arial Narrow" panose="020B0606020202030204" pitchFamily="34" charset="0"/>
                <a:ea typeface="+mj-ea"/>
                <a:cs typeface="+mj-cs"/>
              </a:rPr>
              <a:t>R</a:t>
            </a: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einforce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65" y="6151868"/>
            <a:ext cx="508197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Arial Narrow" panose="020B0606020202030204" pitchFamily="34" charset="0"/>
              </a:rPr>
              <a:t>Columbus Metropolitan Library (OH) </a:t>
            </a:r>
          </a:p>
        </p:txBody>
      </p:sp>
    </p:spTree>
    <p:extLst>
      <p:ext uri="{BB962C8B-B14F-4D97-AF65-F5344CB8AC3E}">
        <p14:creationId xmlns:p14="http://schemas.microsoft.com/office/powerpoint/2010/main" val="3358790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24</a:t>
            </a:fld>
            <a:endParaRPr lang="en-US"/>
          </a:p>
        </p:txBody>
      </p:sp>
      <p:pic>
        <p:nvPicPr>
          <p:cNvPr id="6146" name="Picture 2" descr="Image result for hfrp maryland libra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" y="1059648"/>
            <a:ext cx="7623175" cy="501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975" y="498727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7200" b="1">
                <a:latin typeface="Arial Narrow" panose="020B0606020202030204" pitchFamily="34" charset="0"/>
                <a:ea typeface="+mj-ea"/>
                <a:cs typeface="+mj-cs"/>
              </a:rPr>
              <a:t>R</a:t>
            </a: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elate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975" y="6134100"/>
            <a:ext cx="499313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Arial Narrow" panose="020B0606020202030204" pitchFamily="34" charset="0"/>
              </a:rPr>
              <a:t>Carrol County Public Library (MD) </a:t>
            </a:r>
          </a:p>
        </p:txBody>
      </p:sp>
    </p:spTree>
    <p:extLst>
      <p:ext uri="{BB962C8B-B14F-4D97-AF65-F5344CB8AC3E}">
        <p14:creationId xmlns:p14="http://schemas.microsoft.com/office/powerpoint/2010/main" val="3180335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25</a:t>
            </a:fld>
            <a:endParaRPr lang="en-US"/>
          </a:p>
        </p:txBody>
      </p:sp>
      <p:pic>
        <p:nvPicPr>
          <p:cNvPr id="5122" name="Picture 2" descr="Activities for Twe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19" y="1052528"/>
            <a:ext cx="5014912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975" y="498727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7200" b="1">
                <a:latin typeface="Arial Narrow" panose="020B0606020202030204" pitchFamily="34" charset="0"/>
                <a:ea typeface="+mj-ea"/>
                <a:cs typeface="+mj-cs"/>
              </a:rPr>
              <a:t>R</a:t>
            </a: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eimagine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200" y="6076950"/>
            <a:ext cx="501090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latin typeface="Arial Narrow" panose="020B0606020202030204" pitchFamily="34" charset="0"/>
              </a:rPr>
              <a:t>Contra Costa County Library (CA) </a:t>
            </a:r>
          </a:p>
        </p:txBody>
      </p:sp>
    </p:spTree>
    <p:extLst>
      <p:ext uri="{BB962C8B-B14F-4D97-AF65-F5344CB8AC3E}">
        <p14:creationId xmlns:p14="http://schemas.microsoft.com/office/powerpoint/2010/main" val="1380412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09800" y="1371600"/>
            <a:ext cx="419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/>
              <a:t>What learning setting do you work in?</a:t>
            </a:r>
            <a:r>
              <a:rPr lang="en-US" sz="4000"/>
              <a:t/>
            </a:r>
            <a:br>
              <a:rPr lang="en-US" sz="4000"/>
            </a:br>
            <a:endParaRPr lang="en-US"/>
          </a:p>
        </p:txBody>
      </p:sp>
      <p:pic>
        <p:nvPicPr>
          <p:cNvPr id="5" name="Content Placeholder 3" descr="Head_AfAm_Wom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4"/>
          <a:stretch/>
        </p:blipFill>
        <p:spPr>
          <a:xfrm>
            <a:off x="6740790" y="3919510"/>
            <a:ext cx="2290895" cy="2816588"/>
          </a:xfrm>
          <a:prstGeom prst="rect">
            <a:avLst/>
          </a:prstGeom>
        </p:spPr>
      </p:pic>
      <p:pic>
        <p:nvPicPr>
          <p:cNvPr id="6" name="Picture 5" descr="Thought_Bubbles_Black_Line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6" t="72292" r="6556" b="9024"/>
          <a:stretch/>
        </p:blipFill>
        <p:spPr>
          <a:xfrm>
            <a:off x="-23409" y="-212915"/>
            <a:ext cx="8077200" cy="6185852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Picture 6" descr="Thought_Bubbles_Black_Line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6" t="85749" r="-17354" b="-4433"/>
          <a:stretch/>
        </p:blipFill>
        <p:spPr>
          <a:xfrm rot="18711048" flipH="1">
            <a:off x="5061717" y="3174018"/>
            <a:ext cx="2928197" cy="1846686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345969" y="1338072"/>
            <a:ext cx="59186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Which of the 5Rs could you use the most support in?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Reach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Raise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Reinforce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Reimagine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7975" y="498727"/>
            <a:ext cx="800100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Poll </a:t>
            </a:r>
          </a:p>
        </p:txBody>
      </p:sp>
    </p:spTree>
    <p:extLst>
      <p:ext uri="{BB962C8B-B14F-4D97-AF65-F5344CB8AC3E}">
        <p14:creationId xmlns:p14="http://schemas.microsoft.com/office/powerpoint/2010/main" val="288465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" y="3810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use the </a:t>
            </a:r>
            <a:r>
              <a:rPr lang="en-US" sz="6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Ideabook</a:t>
            </a: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53" y="2566017"/>
            <a:ext cx="3093697" cy="39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6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7560"/>
          <a:stretch/>
        </p:blipFill>
        <p:spPr>
          <a:xfrm>
            <a:off x="381000" y="457200"/>
            <a:ext cx="8528858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92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7560"/>
          <a:stretch/>
        </p:blipFill>
        <p:spPr>
          <a:xfrm>
            <a:off x="381000" y="457200"/>
            <a:ext cx="8528858" cy="5791201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480760">
            <a:off x="1185753" y="995928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1587" t="7282" r="11608" b="36885"/>
          <a:stretch/>
        </p:blipFill>
        <p:spPr>
          <a:xfrm>
            <a:off x="-168215" y="1733550"/>
            <a:ext cx="9481941" cy="445811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Global Family Research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7FC975-937C-49F4-9FEF-1F10DC6FED6E}"/>
              </a:ext>
            </a:extLst>
          </p:cNvPr>
          <p:cNvSpPr txBox="1"/>
          <p:nvPr/>
        </p:nvSpPr>
        <p:spPr>
          <a:xfrm>
            <a:off x="3057525" y="62865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globalfrp.</a:t>
            </a:r>
            <a:r>
              <a:rPr lang="en-US">
                <a:cs typeface="Calibri"/>
              </a:rPr>
              <a:t>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7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7560"/>
          <a:stretch/>
        </p:blipFill>
        <p:spPr>
          <a:xfrm>
            <a:off x="381000" y="457200"/>
            <a:ext cx="8528858" cy="57912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80760">
            <a:off x="1109552" y="1529328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2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7560"/>
          <a:stretch/>
        </p:blipFill>
        <p:spPr>
          <a:xfrm>
            <a:off x="381000" y="457200"/>
            <a:ext cx="8528858" cy="57912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80760">
            <a:off x="1109553" y="3662929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396269" cy="458368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80760">
            <a:off x="4655286" y="1143000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46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Ways to Use the </a:t>
            </a:r>
            <a:r>
              <a:rPr lang="en-US" b="1" err="1">
                <a:latin typeface="Arial Narrow" panose="020B0606020202030204" pitchFamily="34" charset="0"/>
              </a:rPr>
              <a:t>Ideabook</a:t>
            </a:r>
            <a:r>
              <a:rPr lang="en-US" b="1">
                <a:latin typeface="Arial Narrow" panose="020B0606020202030204" pitchFamily="34" charset="0"/>
              </a:rPr>
              <a:t>: </a:t>
            </a:r>
          </a:p>
        </p:txBody>
      </p:sp>
      <p:pic>
        <p:nvPicPr>
          <p:cNvPr id="4" name="Picture 3" descr="Group_People_Standing_Diverse_Hands_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87496"/>
            <a:ext cx="3703855" cy="3270504"/>
          </a:xfrm>
          <a:prstGeom prst="ellipse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Personal reflection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Professional development workshops and staff meetings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With other family service providers in your community </a:t>
            </a:r>
          </a:p>
        </p:txBody>
      </p:sp>
    </p:spTree>
    <p:extLst>
      <p:ext uri="{BB962C8B-B14F-4D97-AF65-F5344CB8AC3E}">
        <p14:creationId xmlns:p14="http://schemas.microsoft.com/office/powerpoint/2010/main" val="1129160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1893"/>
            <a:ext cx="8142538" cy="63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7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3600" y="25908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next? </a:t>
            </a:r>
          </a:p>
        </p:txBody>
      </p:sp>
    </p:spTree>
    <p:extLst>
      <p:ext uri="{BB962C8B-B14F-4D97-AF65-F5344CB8AC3E}">
        <p14:creationId xmlns:p14="http://schemas.microsoft.com/office/powerpoint/2010/main" val="3223799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7440654D-07B3-4179-B639-240A76FEC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025"/>
            <a:ext cx="9083615" cy="4420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E97DC9-D31F-4038-92CB-E878CE663E01}"/>
              </a:ext>
            </a:extLst>
          </p:cNvPr>
          <p:cNvSpPr txBox="1"/>
          <p:nvPr/>
        </p:nvSpPr>
        <p:spPr>
          <a:xfrm>
            <a:off x="2752725" y="5581650"/>
            <a:ext cx="405872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Medium.com/</a:t>
            </a:r>
            <a:r>
              <a:rPr lang="en-US" sz="2800" err="1">
                <a:latin typeface="Arial"/>
                <a:cs typeface="Arial"/>
              </a:rPr>
              <a:t>Ideabook</a:t>
            </a:r>
          </a:p>
        </p:txBody>
      </p:sp>
    </p:spTree>
    <p:extLst>
      <p:ext uri="{BB962C8B-B14F-4D97-AF65-F5344CB8AC3E}">
        <p14:creationId xmlns:p14="http://schemas.microsoft.com/office/powerpoint/2010/main" val="384344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5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Marathon County Public Library  </a:t>
            </a:r>
          </a:p>
        </p:txBody>
      </p:sp>
      <p:pic>
        <p:nvPicPr>
          <p:cNvPr id="2052" name="Picture 4" descr="https://cdn-images-1.medium.com/max/800/1*aJWIQ2RWZ6cR8TZOOEWRQ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47725"/>
            <a:ext cx="4448019" cy="30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-images-1.medium.com/max/600/1*PwWNUvT-aaz9ZIsg4BUOd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689050"/>
            <a:ext cx="3719032" cy="30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hoto teens on ph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466975"/>
            <a:ext cx="3955984" cy="24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40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1480" y="12191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Waupaca Area Public Library </a:t>
            </a:r>
          </a:p>
        </p:txBody>
      </p:sp>
      <p:pic>
        <p:nvPicPr>
          <p:cNvPr id="3074" name="Picture 2" descr="https://cdn-images-1.medium.com/max/600/1*Php0q3rnSuh2EIX2-dFC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3993985"/>
            <a:ext cx="3928872" cy="23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-images-1.medium.com/max/800/1*9eZvmpOkith3AYgK2r0sCw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69" y="1735178"/>
            <a:ext cx="5234431" cy="39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chool District of Waupa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7" y="1735178"/>
            <a:ext cx="3654552" cy="16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04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231" t="12107" r="15874" b="28802"/>
          <a:stretch/>
        </p:blipFill>
        <p:spPr>
          <a:xfrm>
            <a:off x="-619125" y="0"/>
            <a:ext cx="10382182" cy="4867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C62513-84DD-4059-85F7-166FCE3F4362}"/>
              </a:ext>
            </a:extLst>
          </p:cNvPr>
          <p:cNvSpPr txBox="1"/>
          <p:nvPr/>
        </p:nvSpPr>
        <p:spPr>
          <a:xfrm>
            <a:off x="2800350" y="5324475"/>
            <a:ext cx="384181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Bit.ly/</a:t>
            </a:r>
            <a:r>
              <a:rPr lang="en-US" sz="2400" err="1">
                <a:latin typeface="Arial"/>
                <a:cs typeface="Arial"/>
              </a:rPr>
              <a:t>IDEABOOKStories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58861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2362200"/>
            <a:ext cx="75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</a:p>
          <a:p>
            <a:endParaRPr lang="en-US" sz="7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5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980F-424F-415F-98EA-8E4E13A93595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648325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Questions &amp; Discussion </a:t>
            </a:r>
          </a:p>
        </p:txBody>
      </p:sp>
      <p:pic>
        <p:nvPicPr>
          <p:cNvPr id="8" name="Picture 2" descr="http://www.kuder.com/wp-content/uploads/2013/01/raising-hands-400x2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0"/>
          <a:stretch/>
        </p:blipFill>
        <p:spPr bwMode="auto">
          <a:xfrm>
            <a:off x="517645" y="2989512"/>
            <a:ext cx="7959834" cy="3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16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4581"/>
            <a:ext cx="5181599" cy="6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46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Image result for subscribe email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Image result for subscribe email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0" descr="https://upload.wikimedia.org/wikipedia/commons/thumb/b/b1/Email_Shiny_Icon.svg/1024px-Email_Shiny_Icon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0" y="1688741"/>
            <a:ext cx="679866" cy="67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4998" y="1943949"/>
            <a:ext cx="6321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 Narrow" panose="020B0606020202030204" pitchFamily="34" charset="0"/>
              </a:rPr>
              <a:t>Margaret Caspe</a:t>
            </a:r>
            <a:r>
              <a:rPr lang="en-US" sz="2400">
                <a:latin typeface="Arial Narrow" panose="020B0606020202030204" pitchFamily="34" charset="0"/>
              </a:rPr>
              <a:t>: </a:t>
            </a:r>
            <a:r>
              <a:rPr lang="en-US" sz="2400">
                <a:latin typeface="Arial Narrow" panose="020B0606020202030204" pitchFamily="34" charset="0"/>
                <a:cs typeface="Aharoni" panose="02010803020104030203" pitchFamily="2" charset="-79"/>
                <a:hlinkClick r:id="rId4"/>
              </a:rPr>
              <a:t>margaret_caspe@globalfrp.org</a:t>
            </a:r>
            <a:endParaRPr lang="en-US" sz="240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en-US" sz="2400">
              <a:latin typeface="Arial Narrow" panose="020B0606020202030204" pitchFamily="34" charset="0"/>
            </a:endParaRPr>
          </a:p>
          <a:p>
            <a:endParaRPr lang="en-US"/>
          </a:p>
        </p:txBody>
      </p:sp>
      <p:pic>
        <p:nvPicPr>
          <p:cNvPr id="9" name="Picture 10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6" y="3658219"/>
            <a:ext cx="56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encrypted-tbn3.gstatic.com/images?q=tbn:ANd9GcRPLbl7r_4wMYYGqUVgNe-d79Jf0jCabq9lhnDmA87pqmDIJUSdf7nAnW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96" y="2699726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image.freepik.com/free-icon/home_318-4221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52" y="4446538"/>
            <a:ext cx="743366" cy="7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5000" y="4697461"/>
            <a:ext cx="6321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 Narrow" panose="020B0606020202030204" pitchFamily="34" charset="0"/>
                <a:hlinkClick r:id="rId9"/>
              </a:rPr>
              <a:t>www.globalfrp.org</a:t>
            </a:r>
            <a:r>
              <a:rPr lang="en-US" sz="2400" b="1">
                <a:latin typeface="Arial Narrow" panose="020B0606020202030204" pitchFamily="34" charset="0"/>
              </a:rPr>
              <a:t> </a:t>
            </a:r>
            <a:endParaRPr lang="en-US" sz="2400">
              <a:latin typeface="Arial Narrow" panose="020B0606020202030204" pitchFamily="34" charset="0"/>
            </a:endParaRPr>
          </a:p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4999" y="3718914"/>
            <a:ext cx="6321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 Narrow" panose="020B0606020202030204" pitchFamily="34" charset="0"/>
              </a:rPr>
              <a:t>@</a:t>
            </a:r>
            <a:r>
              <a:rPr lang="en-US" sz="2400" b="1" err="1">
                <a:latin typeface="Arial Narrow" panose="020B0606020202030204" pitchFamily="34" charset="0"/>
              </a:rPr>
              <a:t>globalfrp</a:t>
            </a:r>
            <a:endParaRPr lang="en-US" sz="2400">
              <a:latin typeface="Arial Narrow" panose="020B0606020202030204" pitchFamily="34" charset="0"/>
            </a:endParaRPr>
          </a:p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05000" y="2699726"/>
            <a:ext cx="6321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 Narrow" panose="020B0606020202030204" pitchFamily="34" charset="0"/>
              </a:rPr>
              <a:t>Global Family Research Project </a:t>
            </a:r>
            <a:endParaRPr lang="en-US" sz="2400">
              <a:latin typeface="Arial Narrow" panose="020B0606020202030204" pitchFamily="34" charset="0"/>
            </a:endParaRPr>
          </a:p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7975" y="498727"/>
            <a:ext cx="80010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Thanks &amp; Stay In Touch!</a:t>
            </a:r>
          </a:p>
        </p:txBody>
      </p:sp>
    </p:spTree>
    <p:extLst>
      <p:ext uri="{BB962C8B-B14F-4D97-AF65-F5344CB8AC3E}">
        <p14:creationId xmlns:p14="http://schemas.microsoft.com/office/powerpoint/2010/main" val="147686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549073"/>
              </p:ext>
            </p:extLst>
          </p:nvPr>
        </p:nvGraphicFramePr>
        <p:xfrm>
          <a:off x="3364832" y="1574800"/>
          <a:ext cx="55906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107776" y="381000"/>
            <a:ext cx="9721770" cy="54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Families Impact Children's Success </a:t>
            </a:r>
          </a:p>
        </p:txBody>
      </p:sp>
      <p:pic>
        <p:nvPicPr>
          <p:cNvPr id="15" name="Picture 14" descr="C:\Users\hel319\AppData\Local\Microsoft\Windows\Temporary Internet Files\Content.IE5\EEK1CE90\MP900430941[2]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30"/>
          <a:stretch/>
        </p:blipFill>
        <p:spPr bwMode="auto">
          <a:xfrm>
            <a:off x="31830" y="1904999"/>
            <a:ext cx="3593432" cy="328352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45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15.jpg"/>
          <p:cNvPicPr>
            <a:picLocks noChangeAspect="1"/>
          </p:cNvPicPr>
          <p:nvPr/>
        </p:nvPicPr>
        <p:blipFill rotWithShape="1">
          <a:blip r:embed="rId3" cstate="print"/>
          <a:srcRect t="10116"/>
          <a:stretch/>
        </p:blipFill>
        <p:spPr>
          <a:xfrm>
            <a:off x="609599" y="1199305"/>
            <a:ext cx="8198824" cy="5206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98231" y="6435956"/>
            <a:ext cx="43204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Source: </a:t>
            </a:r>
            <a:r>
              <a:rPr lang="en-US" sz="105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Expanded Learning &amp; Afterschool: Opportunities for Student Success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730" y="270647"/>
            <a:ext cx="861069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400" b="1">
                <a:latin typeface="Arial Narrow" panose="020B0606020202030204" pitchFamily="34" charset="0"/>
                <a:ea typeface="+mj-ea"/>
                <a:cs typeface="+mj-cs"/>
              </a:rPr>
              <a:t>Children Spend More Time Learning Out of School Than in School</a:t>
            </a:r>
          </a:p>
        </p:txBody>
      </p:sp>
    </p:spTree>
    <p:extLst>
      <p:ext uri="{BB962C8B-B14F-4D97-AF65-F5344CB8AC3E}">
        <p14:creationId xmlns:p14="http://schemas.microsoft.com/office/powerpoint/2010/main" val="282961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/>
          <a:stretch/>
        </p:blipFill>
        <p:spPr bwMode="auto">
          <a:xfrm>
            <a:off x="-423251" y="646138"/>
            <a:ext cx="9567251" cy="60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04800"/>
            <a:ext cx="917711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00"/>
              </a:lnSpc>
            </a:pPr>
            <a:r>
              <a:rPr lang="en-US" b="1">
                <a:latin typeface="Arial Narrow" panose="020B0606020202030204" pitchFamily="34" charset="0"/>
              </a:rPr>
              <a:t>Libraries Can Level the Playing Field </a:t>
            </a:r>
          </a:p>
        </p:txBody>
      </p:sp>
    </p:spTree>
    <p:extLst>
      <p:ext uri="{BB962C8B-B14F-4D97-AF65-F5344CB8AC3E}">
        <p14:creationId xmlns:p14="http://schemas.microsoft.com/office/powerpoint/2010/main" val="344395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861026"/>
              </p:ext>
            </p:extLst>
          </p:nvPr>
        </p:nvGraphicFramePr>
        <p:xfrm>
          <a:off x="543371" y="1219200"/>
          <a:ext cx="7762429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>
            <a:off x="1676400" y="1676400"/>
            <a:ext cx="1295400" cy="4757265"/>
          </a:xfrm>
          <a:prstGeom prst="ellipse">
            <a:avLst/>
          </a:prstGeom>
          <a:noFill/>
          <a:ln>
            <a:solidFill>
              <a:srgbClr val="910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04800"/>
            <a:ext cx="917711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400"/>
              </a:lnSpc>
            </a:pPr>
            <a:r>
              <a:rPr lang="en-US" b="1">
                <a:latin typeface="Arial Narrow" panose="020B0606020202030204" pitchFamily="34" charset="0"/>
              </a:rPr>
              <a:t>Libraries Are Places Families Want to Be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6433665"/>
            <a:ext cx="7996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National Center for Education Statistics, Parent and Family Involvement in Education, from the National Household Education Surveys Program of 2012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10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" y="186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Arial Narrow" panose="020B0606020202030204" pitchFamily="34" charset="0"/>
              </a:rPr>
              <a:t>Take a Moment to Reflect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308636"/>
            <a:ext cx="875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When you think of FAMILY ENGAGEMENT in your library, what comes to mind?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74" y="2493724"/>
            <a:ext cx="8632684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453089-7679-4ece-adbe-28932038f7ba">
      <UserInfo>
        <DisplayName>Margaret Caspe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E6E1B42D9DD84BB46AE86E3D65F903" ma:contentTypeVersion="5" ma:contentTypeDescription="Create a new document." ma:contentTypeScope="" ma:versionID="0d8c336c8c8187a4fe4f65d2b15b2b55">
  <xsd:schema xmlns:xsd="http://www.w3.org/2001/XMLSchema" xmlns:xs="http://www.w3.org/2001/XMLSchema" xmlns:p="http://schemas.microsoft.com/office/2006/metadata/properties" xmlns:ns2="6e453089-7679-4ece-adbe-28932038f7ba" xmlns:ns3="e0f0a909-6dcf-48e6-ae72-d1d82423f26e" targetNamespace="http://schemas.microsoft.com/office/2006/metadata/properties" ma:root="true" ma:fieldsID="84dbe6595c7f7a612528e635334ee41a" ns2:_="" ns3:_="">
    <xsd:import namespace="6e453089-7679-4ece-adbe-28932038f7ba"/>
    <xsd:import namespace="e0f0a909-6dcf-48e6-ae72-d1d82423f2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53089-7679-4ece-adbe-28932038f7b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f0a909-6dcf-48e6-ae72-d1d82423f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4CB64-C476-409F-8B6E-ACE77573CFF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0f0a909-6dcf-48e6-ae72-d1d82423f26e"/>
    <ds:schemaRef ds:uri="6e453089-7679-4ece-adbe-28932038f7ba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C0A789-FA6F-44FB-A26C-5642A87477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466ABC-F9DC-4906-AD8D-D68848CFA0CF}">
  <ds:schemaRefs>
    <ds:schemaRef ds:uri="6e453089-7679-4ece-adbe-28932038f7ba"/>
    <ds:schemaRef ds:uri="e0f0a909-6dcf-48e6-ae72-d1d82423f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2505</Words>
  <Application>Microsoft Office PowerPoint</Application>
  <PresentationFormat>On-screen Show (4:3)</PresentationFormat>
  <Paragraphs>317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Aharoni</vt:lpstr>
      <vt:lpstr>Arial</vt:lpstr>
      <vt:lpstr>Arial Narrow</vt:lpstr>
      <vt:lpstr>Calibri</vt:lpstr>
      <vt:lpstr>Candara</vt:lpstr>
      <vt:lpstr>Tw Cen MT</vt:lpstr>
      <vt:lpstr>Office Theme</vt:lpstr>
      <vt:lpstr>Building Family Engagement Systems Within and Across Library Services </vt:lpstr>
      <vt:lpstr>Global Family Research Project</vt:lpstr>
      <vt:lpstr>Global Family Research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 Moment to Reflect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Use the Ideabook: </vt:lpstr>
      <vt:lpstr>PowerPoint Presentation</vt:lpstr>
      <vt:lpstr>PowerPoint Presentation</vt:lpstr>
      <vt:lpstr>PowerPoint Presentation</vt:lpstr>
      <vt:lpstr>Marathon County Public Library  </vt:lpstr>
      <vt:lpstr>Waupaca Area Public Library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Family Engagement Systems Within and Across Library Services</dc:title>
  <dc:creator>Shane and Maggie K</dc:creator>
  <cp:lastModifiedBy>Shane and Maggie K</cp:lastModifiedBy>
  <cp:revision>5</cp:revision>
  <dcterms:modified xsi:type="dcterms:W3CDTF">2018-01-15T19:34:20Z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0x010100F6E6E1B42D9DD84BB46AE86E3D65F903</vt:lpwstr>
  </property>
</Properties>
</file>