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1" r:id="rId3"/>
    <p:sldId id="259" r:id="rId4"/>
    <p:sldId id="260" r:id="rId5"/>
    <p:sldId id="263" r:id="rId6"/>
    <p:sldId id="266" r:id="rId7"/>
    <p:sldId id="264" r:id="rId8"/>
    <p:sldId id="265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15" autoAdjust="0"/>
  </p:normalViewPr>
  <p:slideViewPr>
    <p:cSldViewPr>
      <p:cViewPr varScale="1">
        <p:scale>
          <a:sx n="109" d="100"/>
          <a:sy n="109" d="100"/>
        </p:scale>
        <p:origin x="-97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E0C03-3D7D-47EE-B11E-D37AB8468962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DD1B5-7935-4F7D-A2A3-E77BAC7E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001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51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521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84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5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630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4DD1B5-7935-4F7D-A2A3-E77BAC7E84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5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9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2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93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557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622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0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987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1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42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3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790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08701-FF66-47FF-98AE-0044F2499B98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B6103D-FED4-48CC-A35C-75B18608B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809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80772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/>
                </a:solidFill>
              </a:rPr>
              <a:t>The Engaged Heart  &gt;  The Managed Heart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8305800" cy="1752600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Rachel Arndt</a:t>
            </a:r>
          </a:p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Coordinator, General Reference &amp; Customer Service</a:t>
            </a:r>
          </a:p>
          <a:p>
            <a:pPr algn="l"/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Milwaukee Public Library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762000"/>
            <a:ext cx="7162800" cy="519327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0250">
            <a:off x="668299" y="2981043"/>
            <a:ext cx="2272038" cy="34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2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Emotional Labor in Libraries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019" y="2057400"/>
            <a:ext cx="8229600" cy="3382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Public Service/Customer Service</a:t>
            </a:r>
          </a:p>
          <a:p>
            <a:r>
              <a:rPr lang="en-US" dirty="0">
                <a:solidFill>
                  <a:schemeClr val="bg1"/>
                </a:solidFill>
              </a:rPr>
              <a:t>Interpersonal Relationships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Financial/Political insecurity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Safety or Security concerns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Lean staff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Multi-tasking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184" y="2057400"/>
            <a:ext cx="2367915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79757" y="6393669"/>
            <a:ext cx="2286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https://pixabay.com/photo-65336/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154818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0" y="3200400"/>
            <a:ext cx="4038600" cy="3200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Insincerity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Varying levels of effort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Bitterness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Untrusted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Rejection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3200400"/>
            <a:ext cx="3352800" cy="28956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Authenticity</a:t>
            </a:r>
          </a:p>
          <a:p>
            <a:pPr marL="0" indent="0" algn="r">
              <a:buNone/>
            </a:pPr>
            <a:r>
              <a:rPr lang="en-US" sz="3200" dirty="0">
                <a:solidFill>
                  <a:schemeClr val="bg1"/>
                </a:solidFill>
              </a:rPr>
              <a:t>S</a:t>
            </a:r>
            <a:r>
              <a:rPr lang="en-US" sz="3200" dirty="0" smtClean="0">
                <a:solidFill>
                  <a:schemeClr val="bg1"/>
                </a:solidFill>
              </a:rPr>
              <a:t>ustained effort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Gratitude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Loyalty</a:t>
            </a:r>
          </a:p>
          <a:p>
            <a:pPr marL="0" indent="0" algn="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Commitment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1028" name="Picture 4" descr="P:\rlarndt\AppData\Local\Microsoft\Windows\Temporary Internet Files\Content.IE5\LTNDJJ2R\pros-and-con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04800"/>
            <a:ext cx="4232687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734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47800"/>
            <a:ext cx="4800600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40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P:\rlarndt\AppData\Local\Microsoft\Windows\Temporary Internet Files\Content.IE5\A9EPPHEN\brain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33600"/>
            <a:ext cx="2686050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7" t="20408" r="19591" b="21633"/>
          <a:stretch/>
        </p:blipFill>
        <p:spPr>
          <a:xfrm>
            <a:off x="5181600" y="2288768"/>
            <a:ext cx="2009504" cy="1928038"/>
          </a:xfrm>
          <a:prstGeom prst="rect">
            <a:avLst/>
          </a:prstGeom>
        </p:spPr>
      </p:pic>
      <p:pic>
        <p:nvPicPr>
          <p:cNvPr id="1033" name="Picture 9" descr="P:\rlarndt\AppData\Local\Microsoft\Windows\Temporary Internet Files\Content.IE5\EMGBLDX6\large-heart-33.3-14264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898">
            <a:off x="5257800" y="2469016"/>
            <a:ext cx="1607152" cy="150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31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primal teams beret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primal teams beret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905000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7975" y="2873488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Connect to a deeper purpose.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7975" y="762000"/>
            <a:ext cx="4999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Satisfy the human craving to </a:t>
            </a:r>
            <a:r>
              <a:rPr lang="en-US" i="1" dirty="0">
                <a:solidFill>
                  <a:schemeClr val="bg1"/>
                </a:solidFill>
              </a:rPr>
              <a:t>feel</a:t>
            </a:r>
            <a:r>
              <a:rPr lang="en-US" dirty="0">
                <a:solidFill>
                  <a:schemeClr val="bg1"/>
                </a:solidFill>
              </a:rPr>
              <a:t> by replacing venting or gossip with inspiration and gratitude.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584575" y="5105400"/>
            <a:ext cx="5178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Connect services with human needs like safety, freedom, accessibility, respect, and empowerment.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1883450"/>
            <a:ext cx="259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Make room for negativity.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899" y="4524375"/>
            <a:ext cx="2794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Create a team membership.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03499" y="3242820"/>
            <a:ext cx="2037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Be mission-minded.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334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7" y="2114550"/>
            <a:ext cx="1736725" cy="262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40362" y="883572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Acknowledge stress - it’s hard to give from a source of depletion.</a:t>
            </a:r>
          </a:p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0281" y="1524000"/>
            <a:ext cx="312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Teach and practice mindfulness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4953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Encourage employees to focus on one task, one customer at a time.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3193" y="3160143"/>
            <a:ext cx="1150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LAUGH 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8846" y="4583668"/>
            <a:ext cx="353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Support employees taking vacation.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9303" y="3160143"/>
            <a:ext cx="2994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</a:rPr>
              <a:t>Create spaces for restoration.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4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981200"/>
            <a:ext cx="4461222" cy="306869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0" y="5546467"/>
            <a:ext cx="3429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Images from morguefile.com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Book covers from amazon.com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5454134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rlarndt@milwaukee.gov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Twitter: @</a:t>
            </a:r>
            <a:r>
              <a:rPr lang="en-US" dirty="0" err="1" smtClean="0">
                <a:solidFill>
                  <a:schemeClr val="bg1"/>
                </a:solidFill>
              </a:rPr>
              <a:t>RachelLoAr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16311" y="79501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Engagement  &gt;  Management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28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172</Words>
  <Application>Microsoft Office PowerPoint</Application>
  <PresentationFormat>On-screen Show (4:3)</PresentationFormat>
  <Paragraphs>46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Engaged Heart  &gt;  The Managed Heart</vt:lpstr>
      <vt:lpstr>PowerPoint Presentation</vt:lpstr>
      <vt:lpstr>Emotional Labor in Libraries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Milwaukee Public Library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Working Title</dc:title>
  <dc:creator>Rachel Arndt</dc:creator>
  <cp:lastModifiedBy>Rachel Arndt</cp:lastModifiedBy>
  <cp:revision>28</cp:revision>
  <dcterms:created xsi:type="dcterms:W3CDTF">2016-12-29T20:03:02Z</dcterms:created>
  <dcterms:modified xsi:type="dcterms:W3CDTF">2017-01-18T23:14:46Z</dcterms:modified>
</cp:coreProperties>
</file>