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0" r:id="rId3"/>
    <p:sldId id="257" r:id="rId4"/>
    <p:sldId id="263" r:id="rId5"/>
    <p:sldId id="261" r:id="rId6"/>
    <p:sldId id="264" r:id="rId7"/>
    <p:sldId id="265" r:id="rId8"/>
    <p:sldId id="258" r:id="rId9"/>
    <p:sldId id="268" r:id="rId10"/>
    <p:sldId id="266" r:id="rId11"/>
    <p:sldId id="282" r:id="rId12"/>
    <p:sldId id="267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3" r:id="rId21"/>
    <p:sldId id="279" r:id="rId22"/>
    <p:sldId id="281" r:id="rId23"/>
    <p:sldId id="280" r:id="rId24"/>
    <p:sldId id="284" r:id="rId25"/>
    <p:sldId id="259" r:id="rId26"/>
    <p:sldId id="271" r:id="rId27"/>
    <p:sldId id="26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 varScale="1">
        <p:scale>
          <a:sx n="85" d="100"/>
          <a:sy n="85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4D09-E7C8-4912-A94A-7D67DEE3AF3D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4741-A0C2-4198-8EDE-28D0415AF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4D09-E7C8-4912-A94A-7D67DEE3AF3D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4741-A0C2-4198-8EDE-28D0415AF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4D09-E7C8-4912-A94A-7D67DEE3AF3D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4741-A0C2-4198-8EDE-28D0415AF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4D09-E7C8-4912-A94A-7D67DEE3AF3D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4741-A0C2-4198-8EDE-28D0415AF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4D09-E7C8-4912-A94A-7D67DEE3AF3D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4741-A0C2-4198-8EDE-28D0415AF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4D09-E7C8-4912-A94A-7D67DEE3AF3D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4741-A0C2-4198-8EDE-28D0415AF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4D09-E7C8-4912-A94A-7D67DEE3AF3D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4741-A0C2-4198-8EDE-28D0415AF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4D09-E7C8-4912-A94A-7D67DEE3AF3D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4741-A0C2-4198-8EDE-28D0415AF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4D09-E7C8-4912-A94A-7D67DEE3AF3D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4741-A0C2-4198-8EDE-28D0415AF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4D09-E7C8-4912-A94A-7D67DEE3AF3D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4741-A0C2-4198-8EDE-28D0415AF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4D09-E7C8-4912-A94A-7D67DEE3AF3D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4741-A0C2-4198-8EDE-28D0415AFCD4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B4D09-E7C8-4912-A94A-7D67DEE3AF3D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C4741-A0C2-4198-8EDE-28D0415AFCD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.org/advocacy/advocacy/proethics/explanatory/conflicts-of-interest" TargetMode="External"/><Relationship Id="rId2" Type="http://schemas.openxmlformats.org/officeDocument/2006/relationships/hyperlink" Target="http://www.ala.org/advocacy/proethics/codeofethics/codeethi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uffingtonpost.com/james-perry/martin-luther-king-jr-a-t_b_427417.html" TargetMode="External"/><Relationship Id="rId5" Type="http://schemas.openxmlformats.org/officeDocument/2006/relationships/hyperlink" Target="http://nymag.com/selectall/2016/08/how-to-be-so-dumb-that-the-it-guy-is-forced-to-spy-on-you.html" TargetMode="External"/><Relationship Id="rId4" Type="http://schemas.openxmlformats.org/officeDocument/2006/relationships/hyperlink" Target="https://himissjulie.com/2015/12/30/private-lives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09600" y="2133600"/>
            <a:ext cx="7696200" cy="1066800"/>
          </a:xfrm>
        </p:spPr>
        <p:txBody>
          <a:bodyPr>
            <a:noAutofit/>
          </a:bodyPr>
          <a:lstStyle/>
          <a:p>
            <a:br>
              <a:rPr lang="en-US" sz="5400" b="1" dirty="0">
                <a:latin typeface="Candara" panose="020E0502030303020204" pitchFamily="34" charset="0"/>
              </a:rPr>
            </a:br>
            <a:r>
              <a:rPr lang="en-US" sz="6600" b="1" dirty="0">
                <a:latin typeface="Candara" panose="020E0502030303020204" pitchFamily="34" charset="0"/>
              </a:rPr>
              <a:t>On My Honor:</a:t>
            </a:r>
            <a:br>
              <a:rPr lang="en-US" sz="6600" b="1" dirty="0">
                <a:latin typeface="Candara" panose="020E0502030303020204" pitchFamily="34" charset="0"/>
              </a:rPr>
            </a:br>
            <a:r>
              <a:rPr lang="en-US" sz="5400" b="1" dirty="0">
                <a:latin typeface="Candara" panose="020E0502030303020204" pitchFamily="34" charset="0"/>
              </a:rPr>
              <a:t> </a:t>
            </a:r>
            <a:br>
              <a:rPr lang="en-US" sz="3600" b="1" dirty="0">
                <a:latin typeface="Candara" panose="020E0502030303020204" pitchFamily="34" charset="0"/>
              </a:rPr>
            </a:br>
            <a:r>
              <a:rPr lang="en-US" sz="5400" b="1" dirty="0">
                <a:latin typeface="Candara" panose="020E0502030303020204" pitchFamily="34" charset="0"/>
              </a:rPr>
              <a:t>		Creating an Ethical </a:t>
            </a:r>
            <a:br>
              <a:rPr lang="en-US" sz="5400" b="1" dirty="0">
                <a:latin typeface="Candara" panose="020E0502030303020204" pitchFamily="34" charset="0"/>
              </a:rPr>
            </a:br>
            <a:r>
              <a:rPr lang="en-US" sz="5400" b="1" dirty="0">
                <a:latin typeface="Candara" panose="020E0502030303020204" pitchFamily="34" charset="0"/>
              </a:rPr>
              <a:t>		Work Environment</a:t>
            </a:r>
            <a:br>
              <a:rPr lang="en-US" sz="5400" b="1" dirty="0">
                <a:latin typeface="Candara" panose="020E0502030303020204" pitchFamily="34" charset="0"/>
              </a:rPr>
            </a:br>
            <a:br>
              <a:rPr lang="en-US" sz="5400" b="1" dirty="0">
                <a:latin typeface="Candara" panose="020E0502030303020204" pitchFamily="34" charset="0"/>
              </a:rPr>
            </a:br>
            <a:r>
              <a:rPr lang="en-US" b="1" dirty="0">
                <a:latin typeface="Candara" panose="020E0502030303020204" pitchFamily="34" charset="0"/>
              </a:rPr>
              <a:t>Marge Loch-Wouters</a:t>
            </a:r>
            <a:endParaRPr lang="en-US" sz="5400" b="1" dirty="0">
              <a:latin typeface="Candara" panose="020E05020303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800600"/>
            <a:ext cx="2743200" cy="150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80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438400"/>
            <a:ext cx="7125113" cy="924475"/>
          </a:xfrm>
        </p:spPr>
        <p:txBody>
          <a:bodyPr/>
          <a:lstStyle/>
          <a:p>
            <a:pPr algn="ctr"/>
            <a:br>
              <a:rPr lang="en-US" sz="5400" b="1" dirty="0">
                <a:latin typeface="Candara" panose="020E0502030303020204" pitchFamily="34" charset="0"/>
              </a:rPr>
            </a:br>
            <a:br>
              <a:rPr lang="en-US" sz="5400" b="1" dirty="0">
                <a:latin typeface="Candara" panose="020E0502030303020204" pitchFamily="34" charset="0"/>
              </a:rPr>
            </a:br>
            <a:endParaRPr lang="en-US" sz="5400" b="1" dirty="0">
              <a:latin typeface="Candara" panose="020E0502030303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133600"/>
            <a:ext cx="2852738" cy="4347030"/>
          </a:xfrm>
        </p:spPr>
      </p:pic>
      <p:sp>
        <p:nvSpPr>
          <p:cNvPr id="4" name="TextBox 3"/>
          <p:cNvSpPr txBox="1"/>
          <p:nvPr/>
        </p:nvSpPr>
        <p:spPr>
          <a:xfrm>
            <a:off x="1066800" y="6858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ndara" panose="020E0502030303020204" pitchFamily="34" charset="0"/>
              </a:rPr>
              <a:t>Examining Our Work</a:t>
            </a:r>
          </a:p>
        </p:txBody>
      </p:sp>
    </p:spTree>
    <p:extLst>
      <p:ext uri="{BB962C8B-B14F-4D97-AF65-F5344CB8AC3E}">
        <p14:creationId xmlns:p14="http://schemas.microsoft.com/office/powerpoint/2010/main" val="3772647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>
                <a:latin typeface="Candara" panose="020E0502030303020204" pitchFamily="34" charset="0"/>
              </a:rPr>
              <a:t>Questions?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41228"/>
            <a:ext cx="4724400" cy="47244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324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125113" cy="924475"/>
          </a:xfrm>
        </p:spPr>
        <p:txBody>
          <a:bodyPr/>
          <a:lstStyle/>
          <a:p>
            <a:pPr algn="ctr"/>
            <a:r>
              <a:rPr lang="en-US" sz="4800" b="1" dirty="0">
                <a:latin typeface="Candara" panose="020E0502030303020204" pitchFamily="34" charset="0"/>
              </a:rPr>
              <a:t>Practical Side of Ethics in Library Leadership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895600"/>
            <a:ext cx="5715000" cy="3416171"/>
          </a:xfrm>
        </p:spPr>
      </p:pic>
    </p:spTree>
    <p:extLst>
      <p:ext uri="{BB962C8B-B14F-4D97-AF65-F5344CB8AC3E}">
        <p14:creationId xmlns:p14="http://schemas.microsoft.com/office/powerpoint/2010/main" val="798464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352" t="20456" r="16715" b="8556"/>
          <a:stretch/>
        </p:blipFill>
        <p:spPr>
          <a:xfrm>
            <a:off x="548307" y="457200"/>
            <a:ext cx="5410200" cy="3276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333" t="8518" r="7500" b="7037"/>
          <a:stretch/>
        </p:blipFill>
        <p:spPr>
          <a:xfrm>
            <a:off x="3048000" y="2209800"/>
            <a:ext cx="5867397" cy="43434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3088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latin typeface="Candara" panose="020E0502030303020204" pitchFamily="34" charset="0"/>
              </a:rPr>
              <a:t>Who Owns the Library </a:t>
            </a:r>
            <a:br>
              <a:rPr lang="en-US" sz="4400" b="1" dirty="0">
                <a:latin typeface="Candara" panose="020E0502030303020204" pitchFamily="34" charset="0"/>
              </a:rPr>
            </a:br>
            <a:r>
              <a:rPr lang="en-US" sz="4400" b="1" dirty="0">
                <a:latin typeface="Candara" panose="020E0502030303020204" pitchFamily="34" charset="0"/>
              </a:rPr>
              <a:t>and it’s Stuff?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33600"/>
            <a:ext cx="6081707" cy="4052888"/>
          </a:xfrm>
        </p:spPr>
      </p:pic>
    </p:spTree>
    <p:extLst>
      <p:ext uri="{BB962C8B-B14F-4D97-AF65-F5344CB8AC3E}">
        <p14:creationId xmlns:p14="http://schemas.microsoft.com/office/powerpoint/2010/main" val="894523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latin typeface="Candara" panose="020E0502030303020204" pitchFamily="34" charset="0"/>
              </a:rPr>
              <a:t>Time IS Money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6217708" cy="4663281"/>
          </a:xfrm>
        </p:spPr>
      </p:pic>
    </p:spTree>
    <p:extLst>
      <p:ext uri="{BB962C8B-B14F-4D97-AF65-F5344CB8AC3E}">
        <p14:creationId xmlns:p14="http://schemas.microsoft.com/office/powerpoint/2010/main" val="1330557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125113" cy="924475"/>
          </a:xfrm>
        </p:spPr>
        <p:txBody>
          <a:bodyPr/>
          <a:lstStyle/>
          <a:p>
            <a:pPr algn="ctr"/>
            <a:r>
              <a:rPr lang="en-US" sz="6000" b="1" dirty="0">
                <a:latin typeface="Candara" panose="020E0502030303020204" pitchFamily="34" charset="0"/>
              </a:rPr>
              <a:t>No Double Dipping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33600"/>
            <a:ext cx="5890676" cy="3962400"/>
          </a:xfrm>
        </p:spPr>
      </p:pic>
    </p:spTree>
    <p:extLst>
      <p:ext uri="{BB962C8B-B14F-4D97-AF65-F5344CB8AC3E}">
        <p14:creationId xmlns:p14="http://schemas.microsoft.com/office/powerpoint/2010/main" val="1820568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125113" cy="924475"/>
          </a:xfrm>
        </p:spPr>
        <p:txBody>
          <a:bodyPr/>
          <a:lstStyle/>
          <a:p>
            <a:pPr algn="ctr"/>
            <a:r>
              <a:rPr lang="en-US" sz="6000" b="1" dirty="0">
                <a:latin typeface="Candara" panose="020E0502030303020204" pitchFamily="34" charset="0"/>
              </a:rPr>
              <a:t>Association 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86000"/>
            <a:ext cx="5299883" cy="3701637"/>
          </a:xfrm>
        </p:spPr>
      </p:pic>
    </p:spTree>
    <p:extLst>
      <p:ext uri="{BB962C8B-B14F-4D97-AF65-F5344CB8AC3E}">
        <p14:creationId xmlns:p14="http://schemas.microsoft.com/office/powerpoint/2010/main" val="1499158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Candara" panose="020E0502030303020204" pitchFamily="34" charset="0"/>
              </a:rPr>
              <a:t>Fines, Fees, Discounts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r="14763"/>
          <a:stretch/>
        </p:blipFill>
        <p:spPr>
          <a:xfrm>
            <a:off x="1981200" y="1905000"/>
            <a:ext cx="4343401" cy="4616947"/>
          </a:xfrm>
        </p:spPr>
      </p:pic>
    </p:spTree>
    <p:extLst>
      <p:ext uri="{BB962C8B-B14F-4D97-AF65-F5344CB8AC3E}">
        <p14:creationId xmlns:p14="http://schemas.microsoft.com/office/powerpoint/2010/main" val="2982129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Candara" panose="020E0502030303020204" pitchFamily="34" charset="0"/>
              </a:rPr>
              <a:t>Respect Your Patrons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05000"/>
            <a:ext cx="5796309" cy="4052888"/>
          </a:xfrm>
        </p:spPr>
      </p:pic>
    </p:spTree>
    <p:extLst>
      <p:ext uri="{BB962C8B-B14F-4D97-AF65-F5344CB8AC3E}">
        <p14:creationId xmlns:p14="http://schemas.microsoft.com/office/powerpoint/2010/main" val="10048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125113" cy="924475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7772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83" y="1385104"/>
            <a:ext cx="331275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3594" y="1114330"/>
            <a:ext cx="3276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ndara" panose="020E0502030303020204" pitchFamily="34" charset="0"/>
              </a:rPr>
              <a:t>Career Long Youth Librarian/Manager </a:t>
            </a:r>
          </a:p>
          <a:p>
            <a:endParaRPr lang="en-US" sz="2800" b="1" dirty="0">
              <a:latin typeface="Candara" panose="020E0502030303020204" pitchFamily="34" charset="0"/>
            </a:endParaRPr>
          </a:p>
          <a:p>
            <a:r>
              <a:rPr lang="en-US" sz="2800" b="1" dirty="0">
                <a:latin typeface="Candara" panose="020E0502030303020204" pitchFamily="34" charset="0"/>
              </a:rPr>
              <a:t>Kind of Retired </a:t>
            </a:r>
          </a:p>
          <a:p>
            <a:r>
              <a:rPr lang="en-US" sz="2800" b="1" dirty="0">
                <a:latin typeface="Candara" panose="020E0502030303020204" pitchFamily="34" charset="0"/>
              </a:rPr>
              <a:t>    (aka Consultant)</a:t>
            </a:r>
          </a:p>
          <a:p>
            <a:endParaRPr lang="en-US" sz="2800" b="1" dirty="0">
              <a:latin typeface="Candara" panose="020E0502030303020204" pitchFamily="34" charset="0"/>
            </a:endParaRPr>
          </a:p>
          <a:p>
            <a:r>
              <a:rPr lang="en-US" sz="2800" b="1" dirty="0">
                <a:latin typeface="Candara" panose="020E0502030303020204" pitchFamily="34" charset="0"/>
              </a:rPr>
              <a:t>Educator</a:t>
            </a:r>
          </a:p>
          <a:p>
            <a:endParaRPr lang="en-US" sz="2800" b="1" dirty="0">
              <a:latin typeface="Candara" panose="020E0502030303020204" pitchFamily="34" charset="0"/>
            </a:endParaRPr>
          </a:p>
          <a:p>
            <a:r>
              <a:rPr lang="en-US" sz="2800" b="1" dirty="0">
                <a:latin typeface="Candara" panose="020E0502030303020204" pitchFamily="34" charset="0"/>
              </a:rPr>
              <a:t>Like to get into the guts of why we do what we do</a:t>
            </a:r>
          </a:p>
        </p:txBody>
      </p:sp>
    </p:spTree>
    <p:extLst>
      <p:ext uri="{BB962C8B-B14F-4D97-AF65-F5344CB8AC3E}">
        <p14:creationId xmlns:p14="http://schemas.microsoft.com/office/powerpoint/2010/main" val="2758152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>
                <a:latin typeface="Candara" panose="020E0502030303020204" pitchFamily="34" charset="0"/>
              </a:rPr>
              <a:t>Questions?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41228"/>
            <a:ext cx="4724400" cy="47244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700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7125113" cy="924475"/>
          </a:xfrm>
        </p:spPr>
        <p:txBody>
          <a:bodyPr/>
          <a:lstStyle/>
          <a:p>
            <a:pPr algn="ctr"/>
            <a:r>
              <a:rPr lang="en-US" sz="5400" b="1" dirty="0">
                <a:latin typeface="Candara" panose="020E0502030303020204" pitchFamily="34" charset="0"/>
              </a:rPr>
              <a:t>Your Place in Space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09800"/>
            <a:ext cx="6637867" cy="3733800"/>
          </a:xfrm>
        </p:spPr>
      </p:pic>
    </p:spTree>
    <p:extLst>
      <p:ext uri="{BB962C8B-B14F-4D97-AF65-F5344CB8AC3E}">
        <p14:creationId xmlns:p14="http://schemas.microsoft.com/office/powerpoint/2010/main" val="80089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843" y="838200"/>
            <a:ext cx="7125113" cy="924475"/>
          </a:xfrm>
        </p:spPr>
        <p:txBody>
          <a:bodyPr/>
          <a:lstStyle/>
          <a:p>
            <a:pPr algn="ctr"/>
            <a:r>
              <a:rPr lang="en-US" sz="5400" b="1" dirty="0">
                <a:latin typeface="Candara" panose="020E0502030303020204" pitchFamily="34" charset="0"/>
              </a:rPr>
              <a:t>Communication is Key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38400"/>
            <a:ext cx="6502400" cy="3124200"/>
          </a:xfrm>
        </p:spPr>
      </p:pic>
    </p:spTree>
    <p:extLst>
      <p:ext uri="{BB962C8B-B14F-4D97-AF65-F5344CB8AC3E}">
        <p14:creationId xmlns:p14="http://schemas.microsoft.com/office/powerpoint/2010/main" val="3269889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491" y="838200"/>
            <a:ext cx="7125113" cy="924475"/>
          </a:xfrm>
        </p:spPr>
        <p:txBody>
          <a:bodyPr/>
          <a:lstStyle/>
          <a:p>
            <a:pPr algn="ctr"/>
            <a:r>
              <a:rPr lang="en-US" sz="5400" b="1" dirty="0">
                <a:latin typeface="Candara" panose="020E0502030303020204" pitchFamily="34" charset="0"/>
              </a:rPr>
              <a:t>Working in Support </a:t>
            </a:r>
            <a:br>
              <a:rPr lang="en-US" sz="5400" b="1" dirty="0">
                <a:latin typeface="Candara" panose="020E0502030303020204" pitchFamily="34" charset="0"/>
              </a:rPr>
            </a:br>
            <a:r>
              <a:rPr lang="en-US" sz="5400" b="1" dirty="0">
                <a:latin typeface="Candara" panose="020E0502030303020204" pitchFamily="34" charset="0"/>
              </a:rPr>
              <a:t>of Your Staff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7" b="8740"/>
          <a:stretch/>
        </p:blipFill>
        <p:spPr>
          <a:xfrm>
            <a:off x="1219200" y="2438400"/>
            <a:ext cx="6051697" cy="3581400"/>
          </a:xfrm>
        </p:spPr>
      </p:pic>
    </p:spTree>
    <p:extLst>
      <p:ext uri="{BB962C8B-B14F-4D97-AF65-F5344CB8AC3E}">
        <p14:creationId xmlns:p14="http://schemas.microsoft.com/office/powerpoint/2010/main" val="957522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09362"/>
            <a:ext cx="7524955" cy="924475"/>
          </a:xfrm>
        </p:spPr>
        <p:txBody>
          <a:bodyPr/>
          <a:lstStyle/>
          <a:p>
            <a:r>
              <a:rPr lang="en-US" sz="4000" b="1" dirty="0">
                <a:latin typeface="Candara" panose="020E0502030303020204" pitchFamily="34" charset="0"/>
              </a:rPr>
              <a:t>Dealing with Unethical Behavior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71" y="1371600"/>
            <a:ext cx="6731795" cy="4953000"/>
          </a:xfrm>
        </p:spPr>
      </p:pic>
    </p:spTree>
    <p:extLst>
      <p:ext uri="{BB962C8B-B14F-4D97-AF65-F5344CB8AC3E}">
        <p14:creationId xmlns:p14="http://schemas.microsoft.com/office/powerpoint/2010/main" val="617086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125113" cy="924475"/>
          </a:xfrm>
        </p:spPr>
        <p:txBody>
          <a:bodyPr/>
          <a:lstStyle/>
          <a:p>
            <a:pPr algn="ctr"/>
            <a:br>
              <a:rPr lang="en-US" sz="6600" b="1" dirty="0">
                <a:latin typeface="Candara" panose="020E0502030303020204" pitchFamily="34" charset="0"/>
              </a:rPr>
            </a:br>
            <a:r>
              <a:rPr lang="en-US" sz="6000" b="1" dirty="0">
                <a:latin typeface="Candara" panose="020E0502030303020204" pitchFamily="34" charset="0"/>
              </a:rPr>
              <a:t>Ways to Work Ethically as a Leader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947" y="3124200"/>
            <a:ext cx="4037218" cy="3229774"/>
          </a:xfrm>
        </p:spPr>
      </p:pic>
    </p:spTree>
    <p:extLst>
      <p:ext uri="{BB962C8B-B14F-4D97-AF65-F5344CB8AC3E}">
        <p14:creationId xmlns:p14="http://schemas.microsoft.com/office/powerpoint/2010/main" val="3085855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125113" cy="924475"/>
          </a:xfrm>
        </p:spPr>
        <p:txBody>
          <a:bodyPr/>
          <a:lstStyle/>
          <a:p>
            <a:br>
              <a:rPr lang="en-US" dirty="0"/>
            </a:br>
            <a:endParaRPr lang="en-US" sz="66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677355" cy="59435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Candara" panose="020E0502030303020204" pitchFamily="34" charset="0"/>
              </a:rPr>
              <a:t>Resources</a:t>
            </a:r>
            <a:br>
              <a:rPr lang="en-US" sz="1600" dirty="0">
                <a:latin typeface="Candara" panose="020E0502030303020204" pitchFamily="34" charset="0"/>
              </a:rPr>
            </a:br>
            <a:endParaRPr lang="en-US" sz="1600" dirty="0">
              <a:latin typeface="Candara" panose="020E0502030303020204" pitchFamily="34" charset="0"/>
            </a:endParaRPr>
          </a:p>
          <a:p>
            <a:r>
              <a:rPr lang="en-US" sz="1600" dirty="0">
                <a:latin typeface="Candara" panose="020E0502030303020204" pitchFamily="34" charset="0"/>
              </a:rPr>
              <a:t>American Library Association. </a:t>
            </a:r>
            <a:r>
              <a:rPr lang="en-US" sz="1600" i="1" dirty="0">
                <a:latin typeface="Candara" panose="020E0502030303020204" pitchFamily="34" charset="0"/>
              </a:rPr>
              <a:t>Code of Ethics</a:t>
            </a:r>
            <a:r>
              <a:rPr lang="en-US" sz="1600" dirty="0">
                <a:latin typeface="Candara" panose="020E0502030303020204" pitchFamily="34" charset="0"/>
              </a:rPr>
              <a:t>.  </a:t>
            </a:r>
            <a:r>
              <a:rPr lang="en-US" sz="1600" u="sng" dirty="0">
                <a:latin typeface="Candara" panose="020E0502030303020204" pitchFamily="34" charset="0"/>
                <a:hlinkClick r:id="rId2"/>
              </a:rPr>
              <a:t>http://www.ala.org/advocacy/proethics/codeofethics/codeethics</a:t>
            </a:r>
            <a:br>
              <a:rPr lang="en-US" sz="1600" dirty="0">
                <a:latin typeface="Candara" panose="020E0502030303020204" pitchFamily="34" charset="0"/>
              </a:rPr>
            </a:br>
            <a:endParaRPr lang="en-US" sz="1600" dirty="0">
              <a:latin typeface="Candara" panose="020E0502030303020204" pitchFamily="34" charset="0"/>
            </a:endParaRPr>
          </a:p>
          <a:p>
            <a:r>
              <a:rPr lang="en-US" sz="1600" dirty="0" err="1">
                <a:latin typeface="Candara" panose="020E0502030303020204" pitchFamily="34" charset="0"/>
              </a:rPr>
              <a:t>Amercian</a:t>
            </a:r>
            <a:r>
              <a:rPr lang="en-US" sz="1600" dirty="0">
                <a:latin typeface="Candara" panose="020E0502030303020204" pitchFamily="34" charset="0"/>
              </a:rPr>
              <a:t> Library Association. </a:t>
            </a:r>
            <a:r>
              <a:rPr lang="en-US" sz="1600" i="1" dirty="0">
                <a:latin typeface="Candara" panose="020E0502030303020204" pitchFamily="34" charset="0"/>
              </a:rPr>
              <a:t>Conflicts of Interest</a:t>
            </a:r>
            <a:r>
              <a:rPr lang="en-US" sz="1600" dirty="0">
                <a:latin typeface="Candara" panose="020E0502030303020204" pitchFamily="34" charset="0"/>
              </a:rPr>
              <a:t>. </a:t>
            </a:r>
            <a:r>
              <a:rPr lang="en-US" sz="1600" u="sng" dirty="0">
                <a:latin typeface="Candara" panose="020E0502030303020204" pitchFamily="34" charset="0"/>
                <a:hlinkClick r:id="rId3"/>
              </a:rPr>
              <a:t>http://www.ala.org/advocacy/advocacy/proethics/explanatory/conflicts-of-interest</a:t>
            </a:r>
            <a:br>
              <a:rPr lang="en-US" sz="1600" dirty="0">
                <a:latin typeface="Candara" panose="020E0502030303020204" pitchFamily="34" charset="0"/>
              </a:rPr>
            </a:br>
            <a:endParaRPr lang="en-US" sz="1600" dirty="0">
              <a:latin typeface="Candara" panose="020E0502030303020204" pitchFamily="34" charset="0"/>
            </a:endParaRPr>
          </a:p>
          <a:p>
            <a:r>
              <a:rPr lang="en-US" sz="1600" i="1" dirty="0">
                <a:latin typeface="Candara" panose="020E0502030303020204" pitchFamily="34" charset="0"/>
              </a:rPr>
              <a:t>Private Lives</a:t>
            </a:r>
            <a:r>
              <a:rPr lang="en-US" sz="1600" dirty="0">
                <a:latin typeface="Candara" panose="020E0502030303020204" pitchFamily="34" charset="0"/>
              </a:rPr>
              <a:t>. Julie </a:t>
            </a:r>
            <a:r>
              <a:rPr lang="en-US" sz="1600" dirty="0" err="1">
                <a:latin typeface="Candara" panose="020E0502030303020204" pitchFamily="34" charset="0"/>
              </a:rPr>
              <a:t>Jurgens</a:t>
            </a:r>
            <a:r>
              <a:rPr lang="en-US" sz="1600" dirty="0">
                <a:latin typeface="Candara" panose="020E0502030303020204" pitchFamily="34" charset="0"/>
              </a:rPr>
              <a:t>. Hi Miss Julie blog. December 30, 2015. </a:t>
            </a:r>
            <a:r>
              <a:rPr lang="en-US" sz="1600" u="sng" dirty="0">
                <a:latin typeface="Candara" panose="020E0502030303020204" pitchFamily="34" charset="0"/>
                <a:hlinkClick r:id="rId4"/>
              </a:rPr>
              <a:t>https://himissjulie.com/2015/12/30/private-lives/</a:t>
            </a:r>
            <a:br>
              <a:rPr lang="en-US" sz="1600" dirty="0">
                <a:latin typeface="Candara" panose="020E0502030303020204" pitchFamily="34" charset="0"/>
              </a:rPr>
            </a:br>
            <a:endParaRPr lang="en-US" sz="1600" dirty="0">
              <a:latin typeface="Candara" panose="020E0502030303020204" pitchFamily="34" charset="0"/>
            </a:endParaRPr>
          </a:p>
          <a:p>
            <a:r>
              <a:rPr lang="en-US" sz="1600" i="1" dirty="0">
                <a:latin typeface="Candara" panose="020E0502030303020204" pitchFamily="34" charset="0"/>
              </a:rPr>
              <a:t>The Things You Might Be Doing That Will Force Your IT Guy to Start Spying on You</a:t>
            </a:r>
            <a:r>
              <a:rPr lang="en-US" sz="1600" dirty="0">
                <a:latin typeface="Candara" panose="020E0502030303020204" pitchFamily="34" charset="0"/>
              </a:rPr>
              <a:t>. Jake Swearingen. August 26, 2016. New York Magazine </a:t>
            </a:r>
            <a:r>
              <a:rPr lang="en-US" sz="1600" u="sng" dirty="0">
                <a:latin typeface="Candara" panose="020E0502030303020204" pitchFamily="34" charset="0"/>
                <a:hlinkClick r:id="rId5"/>
              </a:rPr>
              <a:t>http://nymag.com/selectall/2016/08/how-to-be-so-dumb-that-the-it-guy-is-forced-to-spy-on-you.html</a:t>
            </a:r>
            <a:br>
              <a:rPr lang="en-US" sz="1600" dirty="0">
                <a:latin typeface="Candara" panose="020E0502030303020204" pitchFamily="34" charset="0"/>
              </a:rPr>
            </a:br>
            <a:endParaRPr lang="en-US" sz="1600" dirty="0">
              <a:latin typeface="Candara" panose="020E0502030303020204" pitchFamily="34" charset="0"/>
            </a:endParaRPr>
          </a:p>
          <a:p>
            <a:r>
              <a:rPr lang="en-US" sz="1600" i="1" dirty="0">
                <a:latin typeface="Candara" panose="020E0502030303020204" pitchFamily="34" charset="0"/>
              </a:rPr>
              <a:t>Martin Luther King: A True Servant Leader</a:t>
            </a:r>
            <a:r>
              <a:rPr lang="en-US" sz="1600" dirty="0">
                <a:latin typeface="Candara" panose="020E0502030303020204" pitchFamily="34" charset="0"/>
              </a:rPr>
              <a:t>. James Perry. Huffington Post March 20, 2010. </a:t>
            </a:r>
            <a:r>
              <a:rPr lang="en-US" sz="1600" u="sng" dirty="0">
                <a:latin typeface="Candara" panose="020E0502030303020204" pitchFamily="34" charset="0"/>
                <a:hlinkClick r:id="rId6"/>
              </a:rPr>
              <a:t>http://www.huffingtonpost.com/james-perry/martin-luther-king-jr-a-t_b_427417.html</a:t>
            </a:r>
            <a:endParaRPr lang="en-US" sz="16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86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943" y="762000"/>
            <a:ext cx="7125113" cy="924475"/>
          </a:xfrm>
        </p:spPr>
        <p:txBody>
          <a:bodyPr/>
          <a:lstStyle/>
          <a:p>
            <a:pPr algn="ctr"/>
            <a:r>
              <a:rPr lang="en-US" sz="6000" b="1" dirty="0">
                <a:latin typeface="Candara" panose="020E0502030303020204" pitchFamily="34" charset="0"/>
              </a:rPr>
              <a:t>Questions?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62200"/>
            <a:ext cx="3508032" cy="3550444"/>
          </a:xfrm>
        </p:spPr>
      </p:pic>
      <p:sp>
        <p:nvSpPr>
          <p:cNvPr id="7" name="TextBox 6"/>
          <p:cNvSpPr txBox="1"/>
          <p:nvPr/>
        </p:nvSpPr>
        <p:spPr>
          <a:xfrm>
            <a:off x="571500" y="30480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Candara" panose="020E0502030303020204" pitchFamily="34" charset="0"/>
              </a:rPr>
              <a:t>Marge Loch-Wouters</a:t>
            </a:r>
          </a:p>
          <a:p>
            <a:r>
              <a:rPr lang="en-US" sz="2000" b="1" dirty="0">
                <a:solidFill>
                  <a:srgbClr val="FFC000"/>
                </a:solidFill>
                <a:latin typeface="Candara" panose="020E0502030303020204" pitchFamily="34" charset="0"/>
              </a:rPr>
              <a:t>Loch-Works Consulting</a:t>
            </a:r>
            <a:br>
              <a:rPr lang="en-US" sz="2000" b="1" dirty="0">
                <a:solidFill>
                  <a:srgbClr val="FFC000"/>
                </a:solidFill>
                <a:latin typeface="Candara" panose="020E0502030303020204" pitchFamily="34" charset="0"/>
              </a:rPr>
            </a:br>
            <a:r>
              <a:rPr lang="en-US" sz="2000" b="1" dirty="0">
                <a:solidFill>
                  <a:srgbClr val="FFC000"/>
                </a:solidFill>
                <a:latin typeface="Candara" panose="020E0502030303020204" pitchFamily="34" charset="0"/>
              </a:rPr>
              <a:t>lochwouters@gmail.com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5029200"/>
            <a:ext cx="2743200" cy="150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7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362200"/>
            <a:ext cx="7125113" cy="924475"/>
          </a:xfrm>
        </p:spPr>
        <p:txBody>
          <a:bodyPr/>
          <a:lstStyle/>
          <a:p>
            <a:pPr algn="ctr"/>
            <a:r>
              <a:rPr lang="en-US" sz="6600" b="1" dirty="0">
                <a:latin typeface="Candara" panose="020E0502030303020204" pitchFamily="34" charset="0"/>
              </a:rPr>
              <a:t> </a:t>
            </a:r>
            <a:br>
              <a:rPr lang="en-US" sz="6600" b="1" dirty="0">
                <a:latin typeface="Candara" panose="020E0502030303020204" pitchFamily="34" charset="0"/>
              </a:rPr>
            </a:br>
            <a:br>
              <a:rPr lang="en-US" sz="6600" b="1" dirty="0">
                <a:latin typeface="Candara" panose="020E0502030303020204" pitchFamily="34" charset="0"/>
              </a:rPr>
            </a:br>
            <a:endParaRPr lang="en-US" sz="5400" b="1" dirty="0">
              <a:latin typeface="Candara" panose="020E0502030303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1" b="6292"/>
          <a:stretch/>
        </p:blipFill>
        <p:spPr>
          <a:xfrm>
            <a:off x="914400" y="2133600"/>
            <a:ext cx="2846070" cy="2133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408" y="1905000"/>
            <a:ext cx="2056507" cy="3085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92" y="1600200"/>
            <a:ext cx="7089368" cy="4724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4572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ndara" panose="020E0502030303020204" pitchFamily="34" charset="0"/>
              </a:rPr>
              <a:t>Who Influences Our Ethics?</a:t>
            </a:r>
          </a:p>
        </p:txBody>
      </p:sp>
    </p:spTree>
    <p:extLst>
      <p:ext uri="{BB962C8B-B14F-4D97-AF65-F5344CB8AC3E}">
        <p14:creationId xmlns:p14="http://schemas.microsoft.com/office/powerpoint/2010/main" val="274093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0200"/>
            <a:ext cx="7125113" cy="924475"/>
          </a:xfrm>
        </p:spPr>
        <p:txBody>
          <a:bodyPr/>
          <a:lstStyle/>
          <a:p>
            <a:pPr algn="ctr"/>
            <a:br>
              <a:rPr lang="en-US" sz="8800" b="1" dirty="0">
                <a:latin typeface="Candara" panose="020E0502030303020204" pitchFamily="34" charset="0"/>
              </a:rPr>
            </a:br>
            <a:r>
              <a:rPr lang="en-US" sz="8800" b="1" dirty="0">
                <a:latin typeface="Candara" panose="020E0502030303020204" pitchFamily="34" charset="0"/>
              </a:rPr>
              <a:t>Ethics </a:t>
            </a:r>
            <a:br>
              <a:rPr lang="en-US" sz="6600" b="1" dirty="0">
                <a:latin typeface="Candara" panose="020E0502030303020204" pitchFamily="34" charset="0"/>
              </a:rPr>
            </a:br>
            <a:br>
              <a:rPr lang="en-US" b="1" dirty="0">
                <a:latin typeface="Candara" panose="020E0502030303020204" pitchFamily="34" charset="0"/>
              </a:rPr>
            </a:br>
            <a:r>
              <a:rPr lang="en-US" sz="4800" dirty="0">
                <a:latin typeface="Candara" panose="020E0502030303020204" pitchFamily="34" charset="0"/>
              </a:rPr>
              <a:t>Moral principles that govern a person's or group's behavior. </a:t>
            </a:r>
            <a:endParaRPr lang="en-US" sz="4800" b="1" dirty="0">
              <a:latin typeface="Candara" panose="020E0502030303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4572000"/>
            <a:ext cx="7125112" cy="20702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855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14600"/>
            <a:ext cx="7125113" cy="924475"/>
          </a:xfrm>
        </p:spPr>
        <p:txBody>
          <a:bodyPr/>
          <a:lstStyle/>
          <a:p>
            <a:pPr algn="ctr"/>
            <a:br>
              <a:rPr lang="en-US" sz="6600" b="1" dirty="0">
                <a:latin typeface="Candara" panose="020E0502030303020204" pitchFamily="34" charset="0"/>
              </a:rPr>
            </a:br>
            <a:br>
              <a:rPr lang="en-US" sz="6600" b="1" dirty="0">
                <a:latin typeface="Candara" panose="020E0502030303020204" pitchFamily="34" charset="0"/>
              </a:rPr>
            </a:br>
            <a:endParaRPr lang="en-US" sz="6600" b="1" dirty="0">
              <a:latin typeface="Candara" panose="020E0502030303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6074510" cy="4038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6553200" cy="4914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5334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ndara" panose="020E0502030303020204" pitchFamily="34" charset="0"/>
              </a:rPr>
              <a:t>Where Do We Start?</a:t>
            </a:r>
          </a:p>
        </p:txBody>
      </p:sp>
    </p:spTree>
    <p:extLst>
      <p:ext uri="{BB962C8B-B14F-4D97-AF65-F5344CB8AC3E}">
        <p14:creationId xmlns:p14="http://schemas.microsoft.com/office/powerpoint/2010/main" val="308585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09800"/>
            <a:ext cx="7125113" cy="924475"/>
          </a:xfrm>
        </p:spPr>
        <p:txBody>
          <a:bodyPr/>
          <a:lstStyle/>
          <a:p>
            <a:pPr algn="ctr"/>
            <a:br>
              <a:rPr lang="en-US" sz="6600" b="1" dirty="0">
                <a:latin typeface="Candara" panose="020E0502030303020204" pitchFamily="34" charset="0"/>
              </a:rPr>
            </a:br>
            <a:endParaRPr lang="en-US" sz="6600" b="1" dirty="0">
              <a:latin typeface="Candara" panose="020E0502030303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6324600" cy="4214753"/>
          </a:xfrm>
        </p:spPr>
      </p:pic>
      <p:sp>
        <p:nvSpPr>
          <p:cNvPr id="4" name="TextBox 3"/>
          <p:cNvSpPr txBox="1"/>
          <p:nvPr/>
        </p:nvSpPr>
        <p:spPr>
          <a:xfrm>
            <a:off x="1797756" y="5334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ndara" panose="020E0502030303020204" pitchFamily="34" charset="0"/>
              </a:rPr>
              <a:t>Servant Leadership</a:t>
            </a:r>
          </a:p>
        </p:txBody>
      </p:sp>
    </p:spTree>
    <p:extLst>
      <p:ext uri="{BB962C8B-B14F-4D97-AF65-F5344CB8AC3E}">
        <p14:creationId xmlns:p14="http://schemas.microsoft.com/office/powerpoint/2010/main" val="308585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7125113" cy="924475"/>
          </a:xfrm>
        </p:spPr>
        <p:txBody>
          <a:bodyPr/>
          <a:lstStyle/>
          <a:p>
            <a:pPr algn="ctr"/>
            <a:br>
              <a:rPr lang="en-US" sz="5400" b="1" dirty="0">
                <a:latin typeface="Candara" panose="020E0502030303020204" pitchFamily="34" charset="0"/>
              </a:rPr>
            </a:br>
            <a:br>
              <a:rPr lang="en-US" sz="5400" b="1" dirty="0">
                <a:latin typeface="Candara" panose="020E0502030303020204" pitchFamily="34" charset="0"/>
              </a:rPr>
            </a:br>
            <a:endParaRPr lang="en-US" sz="5400" b="1" dirty="0">
              <a:latin typeface="Candara" panose="020E0502030303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52800" y="2209800"/>
            <a:ext cx="7125112" cy="405143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Candara" panose="020E0502030303020204" pitchFamily="34" charset="0"/>
              </a:rPr>
              <a:t>Listening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andara" panose="020E0502030303020204" pitchFamily="34" charset="0"/>
              </a:rPr>
              <a:t>Problem Solving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andara" panose="020E0502030303020204" pitchFamily="34" charset="0"/>
              </a:rPr>
              <a:t>Take the Blame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andara" panose="020E0502030303020204" pitchFamily="34" charset="0"/>
              </a:rPr>
              <a:t>Share the Credit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andara" panose="020E0502030303020204" pitchFamily="34" charset="0"/>
              </a:rPr>
              <a:t>Tell the Truth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andara" panose="020E0502030303020204" pitchFamily="34" charset="0"/>
              </a:rPr>
              <a:t>Work hard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533400"/>
            <a:ext cx="6172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ndara" panose="020E0502030303020204" pitchFamily="34" charset="0"/>
              </a:rPr>
              <a:t>Characteristics of a Servant Leader</a:t>
            </a:r>
          </a:p>
        </p:txBody>
      </p:sp>
    </p:spTree>
    <p:extLst>
      <p:ext uri="{BB962C8B-B14F-4D97-AF65-F5344CB8AC3E}">
        <p14:creationId xmlns:p14="http://schemas.microsoft.com/office/powerpoint/2010/main" val="308585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533400"/>
            <a:ext cx="7125113" cy="924475"/>
          </a:xfrm>
        </p:spPr>
        <p:txBody>
          <a:bodyPr/>
          <a:lstStyle/>
          <a:p>
            <a:pPr algn="ctr"/>
            <a:br>
              <a:rPr lang="en-US" sz="5400" b="1" dirty="0">
                <a:latin typeface="Candara" panose="020E0502030303020204" pitchFamily="34" charset="0"/>
              </a:rPr>
            </a:br>
            <a:r>
              <a:rPr lang="en-US" sz="5400" b="1" dirty="0">
                <a:latin typeface="Candara" panose="020E0502030303020204" pitchFamily="34" charset="0"/>
              </a:rPr>
              <a:t>Who do you work for?</a:t>
            </a:r>
            <a:br>
              <a:rPr lang="en-US" sz="5400" b="1" dirty="0">
                <a:latin typeface="Candara" panose="020E0502030303020204" pitchFamily="34" charset="0"/>
              </a:rPr>
            </a:br>
            <a:endParaRPr lang="en-US" sz="1600" b="1" dirty="0">
              <a:latin typeface="Candara" panose="020E0502030303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41" y="2286000"/>
            <a:ext cx="4394630" cy="4051300"/>
          </a:xfrm>
        </p:spPr>
      </p:pic>
    </p:spTree>
    <p:extLst>
      <p:ext uri="{BB962C8B-B14F-4D97-AF65-F5344CB8AC3E}">
        <p14:creationId xmlns:p14="http://schemas.microsoft.com/office/powerpoint/2010/main" val="1867944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14600"/>
            <a:ext cx="7125113" cy="924475"/>
          </a:xfrm>
        </p:spPr>
        <p:txBody>
          <a:bodyPr/>
          <a:lstStyle/>
          <a:p>
            <a:pPr algn="ctr"/>
            <a:br>
              <a:rPr lang="en-US" sz="5400" b="1" dirty="0">
                <a:latin typeface="Candara" panose="020E0502030303020204" pitchFamily="34" charset="0"/>
              </a:rPr>
            </a:br>
            <a:endParaRPr lang="en-US" sz="5400" b="1" dirty="0">
              <a:latin typeface="Candara" panose="020E0502030303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33600"/>
            <a:ext cx="5945923" cy="3962400"/>
          </a:xfrm>
        </p:spPr>
      </p:pic>
      <p:sp>
        <p:nvSpPr>
          <p:cNvPr id="3" name="TextBox 2"/>
          <p:cNvSpPr txBox="1"/>
          <p:nvPr/>
        </p:nvSpPr>
        <p:spPr>
          <a:xfrm>
            <a:off x="1162256" y="788939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ndara" panose="020E0502030303020204" pitchFamily="34" charset="0"/>
              </a:rPr>
              <a:t>Organizational Culture</a:t>
            </a:r>
          </a:p>
        </p:txBody>
      </p:sp>
    </p:spTree>
    <p:extLst>
      <p:ext uri="{BB962C8B-B14F-4D97-AF65-F5344CB8AC3E}">
        <p14:creationId xmlns:p14="http://schemas.microsoft.com/office/powerpoint/2010/main" val="4001301437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Winter</Template>
  <TotalTime>1614</TotalTime>
  <Words>117</Words>
  <Application>Microsoft Office PowerPoint</Application>
  <PresentationFormat>On-screen Show (4:3)</PresentationFormat>
  <Paragraphs>55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Candara</vt:lpstr>
      <vt:lpstr>Courier New</vt:lpstr>
      <vt:lpstr>Trebuchet MS</vt:lpstr>
      <vt:lpstr>Verdana</vt:lpstr>
      <vt:lpstr>Wingdings 2</vt:lpstr>
      <vt:lpstr>Winter</vt:lpstr>
      <vt:lpstr> On My Honor:     Creating an Ethical    Work Environment  Marge Loch-Wouters</vt:lpstr>
      <vt:lpstr> </vt:lpstr>
      <vt:lpstr>   </vt:lpstr>
      <vt:lpstr> Ethics   Moral principles that govern a person's or group's behavior. </vt:lpstr>
      <vt:lpstr>  </vt:lpstr>
      <vt:lpstr> </vt:lpstr>
      <vt:lpstr>  </vt:lpstr>
      <vt:lpstr> Who do you work for? </vt:lpstr>
      <vt:lpstr> </vt:lpstr>
      <vt:lpstr>  </vt:lpstr>
      <vt:lpstr>Questions?</vt:lpstr>
      <vt:lpstr>Practical Side of Ethics in Library Leadership</vt:lpstr>
      <vt:lpstr>PowerPoint Presentation</vt:lpstr>
      <vt:lpstr>Who Owns the Library  and it’s Stuff?</vt:lpstr>
      <vt:lpstr>Time IS Money</vt:lpstr>
      <vt:lpstr>No Double Dipping</vt:lpstr>
      <vt:lpstr>Association Work</vt:lpstr>
      <vt:lpstr>Fines, Fees, Discounts</vt:lpstr>
      <vt:lpstr>Respect Your Patrons</vt:lpstr>
      <vt:lpstr>Questions?</vt:lpstr>
      <vt:lpstr>Your Place in Space</vt:lpstr>
      <vt:lpstr>Communication is Key</vt:lpstr>
      <vt:lpstr>Working in Support  of Your Staff</vt:lpstr>
      <vt:lpstr>Dealing with Unethical Behavior</vt:lpstr>
      <vt:lpstr> Ways to Work Ethically as a Leader</vt:lpstr>
      <vt:lpstr> </vt:lpstr>
      <vt:lpstr>Questions?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Marge</dc:creator>
  <cp:lastModifiedBy>Marge</cp:lastModifiedBy>
  <cp:revision>50</cp:revision>
  <dcterms:created xsi:type="dcterms:W3CDTF">2016-01-03T19:15:40Z</dcterms:created>
  <dcterms:modified xsi:type="dcterms:W3CDTF">2017-01-26T16:58:46Z</dcterms:modified>
</cp:coreProperties>
</file>