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0" r:id="rId2"/>
    <p:sldId id="261" r:id="rId3"/>
    <p:sldId id="263" r:id="rId4"/>
    <p:sldId id="264" r:id="rId5"/>
    <p:sldId id="267" r:id="rId6"/>
    <p:sldId id="274" r:id="rId7"/>
    <p:sldId id="275" r:id="rId8"/>
    <p:sldId id="270" r:id="rId9"/>
    <p:sldId id="271" r:id="rId10"/>
    <p:sldId id="272" r:id="rId11"/>
    <p:sldId id="281" r:id="rId12"/>
    <p:sldId id="282"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3"/>
  </p:normalViewPr>
  <p:slideViewPr>
    <p:cSldViewPr snapToGrid="0" snapToObjects="1">
      <p:cViewPr varScale="1">
        <p:scale>
          <a:sx n="91" d="100"/>
          <a:sy n="91" d="100"/>
        </p:scale>
        <p:origin x="10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15212-D06E-5C4F-B8F5-DCC917D36910}" type="datetimeFigureOut">
              <a:rPr lang="en-US" smtClean="0"/>
              <a:t>1/20/2017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E4506-BED8-4C43-8074-9232EB519EA0}" type="slidenum">
              <a:rPr lang="en-US" smtClean="0"/>
              <a:t>‹#›</a:t>
            </a:fld>
            <a:endParaRPr lang="en-US"/>
          </a:p>
        </p:txBody>
      </p:sp>
    </p:spTree>
    <p:extLst>
      <p:ext uri="{BB962C8B-B14F-4D97-AF65-F5344CB8AC3E}">
        <p14:creationId xmlns:p14="http://schemas.microsoft.com/office/powerpoint/2010/main" val="164243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These 4 concepts or laws are my favorites ways of conceptualizing readers advisory and also setting the tone for any presentation or course that I teach.  </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Rosenberg, the author of the first edition of Genreflecting, best typifies a key concept in RA, that no kind of reading should ever be put down or thought of as not as good as some other type of reading.  I found that an important way to get started with an RA mindset is to think of the kind of reading that you really enjoy that others might put down.  For me it is my unabashed love of space operas that have cats and steamy vampire romance.  </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Ranganathan</a:t>
            </a:r>
            <a:r>
              <a:rPr lang="ja-JP" altLang="en-US">
                <a:latin typeface="Calibri" charset="0"/>
                <a:ea typeface="ヒラギノ角ゴ Pro W3" charset="0"/>
                <a:cs typeface="ヒラギノ角ゴ Pro W3" charset="0"/>
              </a:rPr>
              <a:t>’</a:t>
            </a:r>
            <a:r>
              <a:rPr lang="en-US">
                <a:latin typeface="Calibri" charset="0"/>
                <a:ea typeface="ヒラギノ角ゴ Pro W3" charset="0"/>
                <a:cs typeface="ヒラギノ角ゴ Pro W3" charset="0"/>
              </a:rPr>
              <a:t>s laws are just as important now as they were when originally written and apply well to RA.  It</a:t>
            </a:r>
            <a:r>
              <a:rPr lang="ja-JP" altLang="en-US">
                <a:latin typeface="Calibri" charset="0"/>
                <a:ea typeface="ヒラギノ角ゴ Pro W3" charset="0"/>
                <a:cs typeface="ヒラギノ角ゴ Pro W3" charset="0"/>
              </a:rPr>
              <a:t>’</a:t>
            </a:r>
            <a:r>
              <a:rPr lang="en-US">
                <a:latin typeface="Calibri" charset="0"/>
                <a:ea typeface="ヒラギノ角ゴ Pro W3" charset="0"/>
                <a:cs typeface="ヒラギノ角ゴ Pro W3" charset="0"/>
              </a:rPr>
              <a:t>s important not to forget that however much you may detest a book (or other kind of reading) there is someone else out there who loves.  And for the book that you love, there is someone who hates it with equal passion.   </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Nancy Pearl</a:t>
            </a:r>
            <a:r>
              <a:rPr lang="ja-JP" altLang="en-US">
                <a:latin typeface="Calibri" charset="0"/>
                <a:ea typeface="ヒラギノ角ゴ Pro W3" charset="0"/>
                <a:cs typeface="ヒラギノ角ゴ Pro W3" charset="0"/>
              </a:rPr>
              <a:t>’</a:t>
            </a:r>
            <a:r>
              <a:rPr lang="en-US">
                <a:latin typeface="Calibri" charset="0"/>
                <a:ea typeface="ヒラギノ角ゴ Pro W3" charset="0"/>
                <a:cs typeface="ヒラギノ角ゴ Pro W3" charset="0"/>
              </a:rPr>
              <a:t>s rule of 50 is not only one that all advisors should try, it is also one that we should promote to readers.  Teens do often do this, but we should make sure they know its ok to stop reading something they don</a:t>
            </a:r>
            <a:r>
              <a:rPr lang="ja-JP" altLang="en-US">
                <a:latin typeface="Calibri" charset="0"/>
                <a:ea typeface="ヒラギノ角ゴ Pro W3" charset="0"/>
                <a:cs typeface="ヒラギノ角ゴ Pro W3" charset="0"/>
              </a:rPr>
              <a:t>’</a:t>
            </a:r>
            <a:r>
              <a:rPr lang="en-US">
                <a:latin typeface="Calibri" charset="0"/>
                <a:ea typeface="ヒラギノ角ゴ Pro W3" charset="0"/>
                <a:cs typeface="ヒラギノ角ゴ Pro W3" charset="0"/>
              </a:rPr>
              <a:t>t like.  This is also a good excuse to stretching and trying new books - if you don</a:t>
            </a:r>
            <a:r>
              <a:rPr lang="ja-JP" altLang="en-US">
                <a:latin typeface="Calibri" charset="0"/>
                <a:ea typeface="ヒラギノ角ゴ Pro W3" charset="0"/>
                <a:cs typeface="ヒラギノ角ゴ Pro W3" charset="0"/>
              </a:rPr>
              <a:t>’</a:t>
            </a:r>
            <a:r>
              <a:rPr lang="en-US">
                <a:latin typeface="Calibri" charset="0"/>
                <a:ea typeface="ヒラギノ角ゴ Pro W3" charset="0"/>
                <a:cs typeface="ヒラギノ角ゴ Pro W3" charset="0"/>
              </a:rPr>
              <a:t>t like, you can stop and move on to something else.  </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Lastly, Herald</a:t>
            </a:r>
            <a:r>
              <a:rPr lang="ja-JP" altLang="en-US">
                <a:latin typeface="Calibri" charset="0"/>
                <a:ea typeface="ヒラギノ角ゴ Pro W3" charset="0"/>
                <a:cs typeface="ヒラギノ角ゴ Pro W3" charset="0"/>
              </a:rPr>
              <a:t>’</a:t>
            </a:r>
            <a:r>
              <a:rPr lang="en-US">
                <a:latin typeface="Calibri" charset="0"/>
                <a:ea typeface="ヒラギノ角ゴ Pro W3" charset="0"/>
                <a:cs typeface="ヒラギノ角ゴ Pro W3" charset="0"/>
              </a:rPr>
              <a:t>s statement is key to remember when talking with readers.  The way you read and loved a book is not always the same as other readers.  Even your own reading experiences can changes over time with mood, prior experiences, and previous information about the book or author.  </a:t>
            </a:r>
          </a:p>
        </p:txBody>
      </p:sp>
    </p:spTree>
    <p:extLst>
      <p:ext uri="{BB962C8B-B14F-4D97-AF65-F5344CB8AC3E}">
        <p14:creationId xmlns:p14="http://schemas.microsoft.com/office/powerpoint/2010/main" val="124791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46C0A063-AF90-5840-914F-A89464A2CD6B}" type="slidenum">
              <a:rPr lang="en-US"/>
              <a:pPr/>
              <a:t>3</a:t>
            </a:fld>
            <a:endParaRPr lang="en-US"/>
          </a:p>
        </p:txBody>
      </p:sp>
    </p:spTree>
    <p:extLst>
      <p:ext uri="{BB962C8B-B14F-4D97-AF65-F5344CB8AC3E}">
        <p14:creationId xmlns:p14="http://schemas.microsoft.com/office/powerpoint/2010/main" val="93348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F1B5A732-7228-1949-8D5E-B5663D9A994F}" type="slidenum">
              <a:rPr lang="en-US" sz="1200"/>
              <a:pPr algn="r"/>
              <a:t>4</a:t>
            </a:fld>
            <a:endParaRPr lang="en-US" sz="1200"/>
          </a:p>
        </p:txBody>
      </p:sp>
    </p:spTree>
    <p:extLst>
      <p:ext uri="{BB962C8B-B14F-4D97-AF65-F5344CB8AC3E}">
        <p14:creationId xmlns:p14="http://schemas.microsoft.com/office/powerpoint/2010/main" val="80822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A10A3AD7-F249-A84D-91A0-7D7307479D1E}" type="slidenum">
              <a:rPr lang="en-US"/>
              <a:pPr/>
              <a:t>5</a:t>
            </a:fld>
            <a:endParaRPr lang="en-US"/>
          </a:p>
        </p:txBody>
      </p:sp>
    </p:spTree>
    <p:extLst>
      <p:ext uri="{BB962C8B-B14F-4D97-AF65-F5344CB8AC3E}">
        <p14:creationId xmlns:p14="http://schemas.microsoft.com/office/powerpoint/2010/main" val="171045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47B46FAA-89A1-244E-9D13-5C9827DE15FC}" type="slidenum">
              <a:rPr lang="en-US"/>
              <a:pPr/>
              <a:t>6</a:t>
            </a:fld>
            <a:endParaRPr lang="en-US"/>
          </a:p>
        </p:txBody>
      </p:sp>
    </p:spTree>
    <p:extLst>
      <p:ext uri="{BB962C8B-B14F-4D97-AF65-F5344CB8AC3E}">
        <p14:creationId xmlns:p14="http://schemas.microsoft.com/office/powerpoint/2010/main" val="170248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17AE827B-1A4A-3443-AF9D-CCD3302362FE}" type="slidenum">
              <a:rPr lang="en-US"/>
              <a:pPr/>
              <a:t>7</a:t>
            </a:fld>
            <a:endParaRPr lang="en-US"/>
          </a:p>
        </p:txBody>
      </p:sp>
    </p:spTree>
    <p:extLst>
      <p:ext uri="{BB962C8B-B14F-4D97-AF65-F5344CB8AC3E}">
        <p14:creationId xmlns:p14="http://schemas.microsoft.com/office/powerpoint/2010/main" val="88662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D44F59FE-3B41-CE43-8132-5F915727FED7}" type="slidenum">
              <a:rPr lang="en-US"/>
              <a:pPr/>
              <a:t>8</a:t>
            </a:fld>
            <a:endParaRPr lang="en-US"/>
          </a:p>
        </p:txBody>
      </p:sp>
    </p:spTree>
    <p:extLst>
      <p:ext uri="{BB962C8B-B14F-4D97-AF65-F5344CB8AC3E}">
        <p14:creationId xmlns:p14="http://schemas.microsoft.com/office/powerpoint/2010/main" val="20418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1FF8FFBD-0D24-074C-82D9-2862624DAE7F}" type="slidenum">
              <a:rPr lang="en-US"/>
              <a:pPr/>
              <a:t>9</a:t>
            </a:fld>
            <a:endParaRPr lang="en-US"/>
          </a:p>
        </p:txBody>
      </p:sp>
    </p:spTree>
    <p:extLst>
      <p:ext uri="{BB962C8B-B14F-4D97-AF65-F5344CB8AC3E}">
        <p14:creationId xmlns:p14="http://schemas.microsoft.com/office/powerpoint/2010/main" val="77559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422D311-C499-374A-8F9F-CFA59AE59B2E}" type="slidenum">
              <a:rPr lang="en-US"/>
              <a:pPr/>
              <a:t>10</a:t>
            </a:fld>
            <a:endParaRPr lang="en-US"/>
          </a:p>
        </p:txBody>
      </p:sp>
    </p:spTree>
    <p:extLst>
      <p:ext uri="{BB962C8B-B14F-4D97-AF65-F5344CB8AC3E}">
        <p14:creationId xmlns:p14="http://schemas.microsoft.com/office/powerpoint/2010/main" val="161190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E176F9-6576-7A42-A3CE-A580A2E5D9D3}"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73209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176F9-6576-7A42-A3CE-A580A2E5D9D3}"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19673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176F9-6576-7A42-A3CE-A580A2E5D9D3}"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156930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176F9-6576-7A42-A3CE-A580A2E5D9D3}"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139686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E176F9-6576-7A42-A3CE-A580A2E5D9D3}"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87444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176F9-6576-7A42-A3CE-A580A2E5D9D3}"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148851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E176F9-6576-7A42-A3CE-A580A2E5D9D3}" type="datetimeFigureOut">
              <a:rPr lang="en-US" smtClean="0"/>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147312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176F9-6576-7A42-A3CE-A580A2E5D9D3}" type="datetimeFigureOut">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43494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176F9-6576-7A42-A3CE-A580A2E5D9D3}" type="datetimeFigureOut">
              <a:rPr lang="en-US" smtClean="0"/>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3122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E176F9-6576-7A42-A3CE-A580A2E5D9D3}"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74332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E176F9-6576-7A42-A3CE-A580A2E5D9D3}"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C1BE7-2580-3F47-AFF3-6AFEEE1F6AE6}" type="slidenum">
              <a:rPr lang="en-US" smtClean="0"/>
              <a:t>‹#›</a:t>
            </a:fld>
            <a:endParaRPr lang="en-US"/>
          </a:p>
        </p:txBody>
      </p:sp>
    </p:spTree>
    <p:extLst>
      <p:ext uri="{BB962C8B-B14F-4D97-AF65-F5344CB8AC3E}">
        <p14:creationId xmlns:p14="http://schemas.microsoft.com/office/powerpoint/2010/main" val="107177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76F9-6576-7A42-A3CE-A580A2E5D9D3}" type="datetimeFigureOut">
              <a:rPr lang="en-US" smtClean="0"/>
              <a:t>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C1BE7-2580-3F47-AFF3-6AFEEE1F6AE6}" type="slidenum">
              <a:rPr lang="en-US" smtClean="0"/>
              <a:t>‹#›</a:t>
            </a:fld>
            <a:endParaRPr lang="en-US"/>
          </a:p>
        </p:txBody>
      </p:sp>
    </p:spTree>
    <p:extLst>
      <p:ext uri="{BB962C8B-B14F-4D97-AF65-F5344CB8AC3E}">
        <p14:creationId xmlns:p14="http://schemas.microsoft.com/office/powerpoint/2010/main" val="227990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microsoft.com/office/2007/relationships/hdphoto" Target="../media/hdphoto30.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9.wdp"/><Relationship Id="rId5" Type="http://schemas.microsoft.com/office/2007/relationships/hdphoto" Target="../media/hdphoto28.wdp"/><Relationship Id="rId10" Type="http://schemas.openxmlformats.org/officeDocument/2006/relationships/image" Target="../media/image1.tiff"/><Relationship Id="rId4" Type="http://schemas.microsoft.com/office/2007/relationships/hdphoto" Target="../media/hdphoto4.wdp"/><Relationship Id="rId9" Type="http://schemas.microsoft.com/office/2007/relationships/hdphoto" Target="../media/hdphoto3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tiff"/><Relationship Id="rId2" Type="http://schemas.openxmlformats.org/officeDocument/2006/relationships/hyperlink" Target="http://www.slj.com/category/reviews/adult-books-4-teens/#_" TargetMode="External"/><Relationship Id="rId1" Type="http://schemas.openxmlformats.org/officeDocument/2006/relationships/slideLayout" Target="../slideLayouts/slideLayout2.xml"/><Relationship Id="rId6" Type="http://schemas.microsoft.com/office/2007/relationships/hdphoto" Target="../media/hdphoto32.wdp"/><Relationship Id="rId5" Type="http://schemas.microsoft.com/office/2007/relationships/hdphoto" Target="../media/hdphoto16.wdp"/><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jpg"/><Relationship Id="rId7" Type="http://schemas.microsoft.com/office/2007/relationships/hdphoto" Target="../media/hdphoto34.wdp"/><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33.wdp"/><Relationship Id="rId5" Type="http://schemas.microsoft.com/office/2007/relationships/hdphoto" Target="../media/hdphoto6.wdp"/><Relationship Id="rId4" Type="http://schemas.openxmlformats.org/officeDocument/2006/relationships/image" Target="../media/image2.png"/><Relationship Id="rId9" Type="http://schemas.openxmlformats.org/officeDocument/2006/relationships/image" Target="../media/image1.tiff"/></Relationships>
</file>

<file path=ppt/slides/_rels/slide13.xml.rels><?xml version="1.0" encoding="UTF-8" standalone="yes"?>
<Relationships xmlns="http://schemas.openxmlformats.org/package/2006/relationships"><Relationship Id="rId8" Type="http://schemas.microsoft.com/office/2007/relationships/hdphoto" Target="../media/hdphoto36.wdp"/><Relationship Id="rId3" Type="http://schemas.openxmlformats.org/officeDocument/2006/relationships/image" Target="../media/image8.jpg"/><Relationship Id="rId7" Type="http://schemas.microsoft.com/office/2007/relationships/hdphoto" Target="../media/hdphoto35.wdp"/><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png"/><Relationship Id="rId4" Type="http://schemas.openxmlformats.org/officeDocument/2006/relationships/image" Target="../media/image9.jpg"/><Relationship Id="rId9" Type="http://schemas.openxmlformats.org/officeDocument/2006/relationships/image" Target="../media/image1.tiff"/></Relationships>
</file>

<file path=ppt/slides/_rels/slide14.xml.rels><?xml version="1.0" encoding="UTF-8" standalone="yes"?>
<Relationships xmlns="http://schemas.openxmlformats.org/package/2006/relationships"><Relationship Id="rId8" Type="http://schemas.microsoft.com/office/2007/relationships/hdphoto" Target="../media/hdphoto39.wdp"/><Relationship Id="rId3" Type="http://schemas.openxmlformats.org/officeDocument/2006/relationships/image" Target="../media/image11.jpg"/><Relationship Id="rId7" Type="http://schemas.microsoft.com/office/2007/relationships/hdphoto" Target="../media/hdphoto38.wdp"/><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37.wdp"/><Relationship Id="rId5" Type="http://schemas.microsoft.com/office/2007/relationships/hdphoto" Target="../media/hdphoto6.wdp"/><Relationship Id="rId10" Type="http://schemas.openxmlformats.org/officeDocument/2006/relationships/image" Target="../media/image1.tiff"/><Relationship Id="rId4" Type="http://schemas.openxmlformats.org/officeDocument/2006/relationships/image" Target="../media/image2.png"/><Relationship Id="rId9" Type="http://schemas.microsoft.com/office/2007/relationships/hdphoto" Target="../media/hdphoto40.wdp"/></Relationships>
</file>

<file path=ppt/slides/_rels/slide15.xml.rels><?xml version="1.0" encoding="UTF-8" standalone="yes"?>
<Relationships xmlns="http://schemas.openxmlformats.org/package/2006/relationships"><Relationship Id="rId8" Type="http://schemas.microsoft.com/office/2007/relationships/hdphoto" Target="../media/hdphoto40.wdp"/><Relationship Id="rId3" Type="http://schemas.openxmlformats.org/officeDocument/2006/relationships/image" Target="../media/image2.png"/><Relationship Id="rId7" Type="http://schemas.microsoft.com/office/2007/relationships/hdphoto" Target="../media/hdphoto39.wdp"/><Relationship Id="rId2" Type="http://schemas.openxmlformats.org/officeDocument/2006/relationships/hyperlink" Target="mailto:jessicaemilymoyer@gmail.com" TargetMode="External"/><Relationship Id="rId1" Type="http://schemas.openxmlformats.org/officeDocument/2006/relationships/slideLayout" Target="../slideLayouts/slideLayout2.xml"/><Relationship Id="rId6" Type="http://schemas.microsoft.com/office/2007/relationships/hdphoto" Target="../media/hdphoto38.wdp"/><Relationship Id="rId5" Type="http://schemas.microsoft.com/office/2007/relationships/hdphoto" Target="../media/hdphoto37.wdp"/><Relationship Id="rId4" Type="http://schemas.microsoft.com/office/2007/relationships/hdphoto" Target="../media/hdphoto6.wdp"/><Relationship Id="rId9" Type="http://schemas.openxmlformats.org/officeDocument/2006/relationships/image" Target="../media/image1.tiff"/></Relationships>
</file>

<file path=ppt/slides/_rels/slide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microsoft.com/office/2007/relationships/hdphoto" Target="../media/hdphoto7.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tiff"/><Relationship Id="rId5" Type="http://schemas.microsoft.com/office/2007/relationships/hdphoto" Target="../media/hdphoto6.wdp"/><Relationship Id="rId10" Type="http://schemas.microsoft.com/office/2007/relationships/hdphoto" Target="../media/hdphoto9.wdp"/><Relationship Id="rId4" Type="http://schemas.microsoft.com/office/2007/relationships/hdphoto" Target="../media/hdphoto5.wdp"/><Relationship Id="rId9"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14.wdp"/><Relationship Id="rId3" Type="http://schemas.openxmlformats.org/officeDocument/2006/relationships/notesSlide" Target="../notesSlides/notesSlide3.xml"/><Relationship Id="rId7" Type="http://schemas.microsoft.com/office/2007/relationships/hdphoto" Target="../media/hdphoto10.wdp"/><Relationship Id="rId12" Type="http://schemas.microsoft.com/office/2007/relationships/hdphoto" Target="../media/hdphoto13.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11" Type="http://schemas.microsoft.com/office/2007/relationships/hdphoto" Target="../media/hdphoto12.wdp"/><Relationship Id="rId5" Type="http://schemas.openxmlformats.org/officeDocument/2006/relationships/image" Target="../media/image3.emf"/><Relationship Id="rId15" Type="http://schemas.openxmlformats.org/officeDocument/2006/relationships/image" Target="../media/image1.tiff"/><Relationship Id="rId10" Type="http://schemas.microsoft.com/office/2007/relationships/hdphoto" Target="../media/hdphoto6.wdp"/><Relationship Id="rId4" Type="http://schemas.openxmlformats.org/officeDocument/2006/relationships/oleObject" Target="../embeddings/oleObject1.bin"/><Relationship Id="rId9" Type="http://schemas.microsoft.com/office/2007/relationships/hdphoto" Target="../media/hdphoto11.wdp"/><Relationship Id="rId14" Type="http://schemas.microsoft.com/office/2007/relationships/hdphoto" Target="../media/hdphoto15.wdp"/></Relationships>
</file>

<file path=ppt/slides/_rels/slide5.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2.png"/><Relationship Id="rId7" Type="http://schemas.microsoft.com/office/2007/relationships/hdphoto" Target="../media/hdphoto17.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6.wdp"/><Relationship Id="rId5" Type="http://schemas.microsoft.com/office/2007/relationships/hdphoto" Target="../media/hdphoto4.wdp"/><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2.png"/><Relationship Id="rId7" Type="http://schemas.microsoft.com/office/2007/relationships/hdphoto" Target="../media/hdphoto20.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9.wdp"/><Relationship Id="rId5" Type="http://schemas.microsoft.com/office/2007/relationships/hdphoto" Target="../media/hdphoto18.wdp"/><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2.pn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2.wdp"/><Relationship Id="rId5" Type="http://schemas.microsoft.com/office/2007/relationships/hdphoto" Target="../media/hdphoto21.wdp"/><Relationship Id="rId4" Type="http://schemas.microsoft.com/office/2007/relationships/hdphoto" Target="../media/hdphoto6.wdp"/><Relationship Id="rId9" Type="http://schemas.openxmlformats.org/officeDocument/2006/relationships/image" Target="../media/image1.tiff"/></Relationships>
</file>

<file path=ppt/slides/_rels/slide8.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2.png"/><Relationship Id="rId7" Type="http://schemas.microsoft.com/office/2007/relationships/hdphoto" Target="../media/hdphoto27.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6.wdp"/><Relationship Id="rId5" Type="http://schemas.microsoft.com/office/2007/relationships/hdphoto" Target="../media/hdphoto6.wdp"/><Relationship Id="rId4" Type="http://schemas.microsoft.com/office/2007/relationships/hdphoto" Target="../media/hdphoto25.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806223" y="915442"/>
            <a:ext cx="8184444" cy="1371600"/>
          </a:xfrm>
        </p:spPr>
        <p:txBody>
          <a:bodyPr>
            <a:normAutofit fontScale="90000"/>
          </a:bodyPr>
          <a:lstStyle/>
          <a:p>
            <a:pPr eaLnBrk="1" hangingPunct="1"/>
            <a:r>
              <a:rPr lang="en-US">
                <a:solidFill>
                  <a:schemeClr val="tx1"/>
                </a:solidFill>
                <a:latin typeface="Palatino" charset="0"/>
                <a:ea typeface="ヒラギノ角ゴ Pro W3" charset="0"/>
                <a:cs typeface="ヒラギノ角ゴ Pro W3" charset="0"/>
              </a:rPr>
              <a:t>Talking to Teen </a:t>
            </a:r>
            <a:r>
              <a:rPr lang="en-US" dirty="0">
                <a:solidFill>
                  <a:schemeClr val="tx1"/>
                </a:solidFill>
                <a:latin typeface="Palatino" charset="0"/>
                <a:ea typeface="ヒラギノ角ゴ Pro W3" charset="0"/>
                <a:cs typeface="ヒラギノ角ゴ Pro W3" charset="0"/>
              </a:rPr>
              <a:t>Readers</a:t>
            </a:r>
            <a:endParaRPr lang="en-US" dirty="0">
              <a:latin typeface="Palatino" charset="0"/>
              <a:ea typeface="ヒラギノ角ゴ Pro W3" charset="0"/>
              <a:cs typeface="ヒラギノ角ゴ Pro W3" charset="0"/>
            </a:endParaRPr>
          </a:p>
        </p:txBody>
      </p:sp>
      <p:sp>
        <p:nvSpPr>
          <p:cNvPr id="15364" name="Text Box 4"/>
          <p:cNvSpPr txBox="1">
            <a:spLocks noChangeArrowheads="1"/>
          </p:cNvSpPr>
          <p:nvPr/>
        </p:nvSpPr>
        <p:spPr bwMode="auto">
          <a:xfrm>
            <a:off x="2164645" y="2749641"/>
            <a:ext cx="7467600"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lgn="ctr">
              <a:lnSpc>
                <a:spcPct val="80000"/>
              </a:lnSpc>
              <a:spcBef>
                <a:spcPct val="50000"/>
              </a:spcBef>
            </a:pPr>
            <a:r>
              <a:rPr lang="en-US" sz="3200" dirty="0"/>
              <a:t>Dr. Jessica E. Moyer</a:t>
            </a:r>
          </a:p>
          <a:p>
            <a:pPr algn="ctr">
              <a:lnSpc>
                <a:spcPct val="80000"/>
              </a:lnSpc>
              <a:spcBef>
                <a:spcPct val="50000"/>
              </a:spcBef>
            </a:pPr>
            <a:r>
              <a:rPr lang="en-US" sz="3200" dirty="0"/>
              <a:t>University of Illinois</a:t>
            </a:r>
          </a:p>
        </p:txBody>
      </p:sp>
      <p:sp>
        <p:nvSpPr>
          <p:cNvPr id="15374" name="Rectangle 14"/>
          <p:cNvSpPr>
            <a:spLocks noChangeArrowheads="1"/>
          </p:cNvSpPr>
          <p:nvPr/>
        </p:nvSpPr>
        <p:spPr bwMode="auto">
          <a:xfrm>
            <a:off x="7951789" y="5183188"/>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3" name="Picture 2"/>
          <p:cNvPicPr>
            <a:picLocks noChangeAspect="1"/>
          </p:cNvPicPr>
          <p:nvPr/>
        </p:nvPicPr>
        <p:blipFill>
          <a:blip r:embed="rId2"/>
          <a:stretch>
            <a:fillRect/>
          </a:stretch>
        </p:blipFill>
        <p:spPr>
          <a:xfrm>
            <a:off x="3593395" y="4157358"/>
            <a:ext cx="4610100" cy="2552700"/>
          </a:xfrm>
          <a:prstGeom prst="rect">
            <a:avLst/>
          </a:prstGeom>
        </p:spPr>
      </p:pic>
    </p:spTree>
    <p:extLst>
      <p:ext uri="{BB962C8B-B14F-4D97-AF65-F5344CB8AC3E}">
        <p14:creationId xmlns:p14="http://schemas.microsoft.com/office/powerpoint/2010/main" val="327428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1200" y="274638"/>
            <a:ext cx="8229600" cy="792162"/>
          </a:xfrm>
        </p:spPr>
        <p:txBody>
          <a:bodyPr/>
          <a:lstStyle/>
          <a:p>
            <a:r>
              <a:rPr lang="en-US">
                <a:latin typeface="Calibri" charset="0"/>
              </a:rPr>
              <a:t>Examples of RA Interactions</a:t>
            </a:r>
          </a:p>
        </p:txBody>
      </p:sp>
      <p:sp>
        <p:nvSpPr>
          <p:cNvPr id="3" name="Content Placeholder 2"/>
          <p:cNvSpPr>
            <a:spLocks noGrp="1"/>
          </p:cNvSpPr>
          <p:nvPr>
            <p:ph idx="1"/>
          </p:nvPr>
        </p:nvSpPr>
        <p:spPr>
          <a:xfrm>
            <a:off x="2286001" y="1447800"/>
            <a:ext cx="7466013" cy="4343400"/>
          </a:xfrm>
        </p:spPr>
        <p:txBody>
          <a:bodyPr>
            <a:normAutofit/>
          </a:bodyPr>
          <a:lstStyle/>
          <a:p>
            <a:pPr marL="0" indent="0">
              <a:lnSpc>
                <a:spcPct val="70000"/>
              </a:lnSpc>
              <a:buNone/>
            </a:pPr>
            <a:r>
              <a:rPr lang="en-US" b="1" dirty="0">
                <a:latin typeface="Times"/>
                <a:cs typeface="Times"/>
              </a:rPr>
              <a:t>I recently read </a:t>
            </a:r>
            <a:r>
              <a:rPr lang="en-US" b="1" i="1" dirty="0">
                <a:latin typeface="Times"/>
                <a:cs typeface="Times"/>
              </a:rPr>
              <a:t>Outsiders</a:t>
            </a:r>
            <a:r>
              <a:rPr lang="en-US" b="1" dirty="0">
                <a:latin typeface="Times"/>
                <a:cs typeface="Times"/>
              </a:rPr>
              <a:t> in school and I liked it, do you have anything else like that?</a:t>
            </a:r>
          </a:p>
          <a:p>
            <a:pPr marL="0" indent="0">
              <a:lnSpc>
                <a:spcPct val="70000"/>
              </a:lnSpc>
              <a:buNone/>
            </a:pPr>
            <a:endParaRPr lang="en-US" dirty="0">
              <a:latin typeface="Times"/>
              <a:cs typeface="Times"/>
            </a:endParaRPr>
          </a:p>
          <a:p>
            <a:pPr marL="0" indent="0">
              <a:lnSpc>
                <a:spcPct val="70000"/>
              </a:lnSpc>
              <a:buNone/>
            </a:pPr>
            <a:r>
              <a:rPr lang="ja-JP" altLang="en-US" dirty="0">
                <a:latin typeface="Times"/>
                <a:cs typeface="Times"/>
              </a:rPr>
              <a:t>“</a:t>
            </a:r>
            <a:r>
              <a:rPr lang="en-US" dirty="0">
                <a:latin typeface="Times"/>
                <a:cs typeface="Times"/>
              </a:rPr>
              <a:t>I LOVED </a:t>
            </a:r>
            <a:r>
              <a:rPr lang="en-US" i="1" dirty="0">
                <a:latin typeface="Times"/>
                <a:cs typeface="Times"/>
              </a:rPr>
              <a:t>Outsiders</a:t>
            </a:r>
            <a:r>
              <a:rPr lang="en-US" dirty="0">
                <a:latin typeface="Times"/>
                <a:cs typeface="Times"/>
              </a:rPr>
              <a:t> when I was a teen!!  It was my favorite book!!  You must read </a:t>
            </a:r>
            <a:r>
              <a:rPr lang="en-US" i="1" dirty="0">
                <a:latin typeface="Times"/>
                <a:cs typeface="Times"/>
              </a:rPr>
              <a:t>Annie on my Mind, </a:t>
            </a:r>
            <a:r>
              <a:rPr lang="en-US" dirty="0">
                <a:latin typeface="Times"/>
                <a:cs typeface="Times"/>
              </a:rPr>
              <a:t>that was my other favorite book in high school</a:t>
            </a:r>
            <a:r>
              <a:rPr lang="ja-JP" altLang="en-US" dirty="0">
                <a:latin typeface="Times"/>
                <a:cs typeface="Times"/>
              </a:rPr>
              <a:t>”</a:t>
            </a:r>
            <a:endParaRPr lang="en-US" dirty="0">
              <a:latin typeface="Times"/>
              <a:cs typeface="Times"/>
            </a:endParaRPr>
          </a:p>
          <a:p>
            <a:pPr marL="0" indent="0" algn="ctr">
              <a:lnSpc>
                <a:spcPct val="70000"/>
              </a:lnSpc>
              <a:buNone/>
            </a:pPr>
            <a:r>
              <a:rPr lang="en-US" dirty="0">
                <a:latin typeface="Times"/>
                <a:cs typeface="Times"/>
              </a:rPr>
              <a:t>OR</a:t>
            </a:r>
          </a:p>
          <a:p>
            <a:pPr marL="0" indent="0">
              <a:lnSpc>
                <a:spcPct val="70000"/>
              </a:lnSpc>
              <a:buNone/>
            </a:pPr>
            <a:r>
              <a:rPr lang="ja-JP" altLang="en-US" dirty="0">
                <a:latin typeface="Times"/>
                <a:cs typeface="Times"/>
              </a:rPr>
              <a:t>“</a:t>
            </a:r>
            <a:r>
              <a:rPr lang="en-US" dirty="0">
                <a:latin typeface="Times"/>
                <a:cs typeface="Times"/>
              </a:rPr>
              <a:t>I’ve read that, it was pretty good, wasn’t it?  What was it about </a:t>
            </a:r>
            <a:r>
              <a:rPr lang="en-US" i="1" dirty="0">
                <a:latin typeface="Times"/>
                <a:cs typeface="Times"/>
              </a:rPr>
              <a:t>Outsiders</a:t>
            </a:r>
            <a:r>
              <a:rPr lang="en-US" dirty="0">
                <a:latin typeface="Times"/>
                <a:cs typeface="Times"/>
              </a:rPr>
              <a:t> that made it so great for you?</a:t>
            </a:r>
            <a:r>
              <a:rPr lang="ja-JP" altLang="en-US" dirty="0">
                <a:latin typeface="Calibri" charset="0"/>
              </a:rPr>
              <a:t>”</a:t>
            </a:r>
            <a:endParaRPr lang="en-US" dirty="0">
              <a:latin typeface="Calibri" charset="0"/>
            </a:endParaRPr>
          </a:p>
        </p:txBody>
      </p:sp>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511300" y="60109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654300" y="60109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97300" y="6010910"/>
            <a:ext cx="1143000" cy="834390"/>
          </a:xfrm>
          <a:prstGeom prst="rect">
            <a:avLst/>
          </a:prstGeom>
          <a:ln>
            <a:noFill/>
          </a:ln>
        </p:spPr>
      </p:pic>
      <p:pic>
        <p:nvPicPr>
          <p:cNvPr id="21" name="Picture 20"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940300" y="5998210"/>
            <a:ext cx="1143000" cy="834390"/>
          </a:xfrm>
          <a:prstGeom prst="rect">
            <a:avLst/>
          </a:prstGeom>
          <a:ln>
            <a:noFill/>
          </a:ln>
        </p:spPr>
      </p:pic>
      <p:pic>
        <p:nvPicPr>
          <p:cNvPr id="22" name="Picture 21"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83300" y="5998210"/>
            <a:ext cx="1143000" cy="834390"/>
          </a:xfrm>
          <a:prstGeom prst="rect">
            <a:avLst/>
          </a:prstGeom>
          <a:ln>
            <a:noFill/>
          </a:ln>
        </p:spPr>
      </p:pic>
      <p:pic>
        <p:nvPicPr>
          <p:cNvPr id="23" name="Picture 22" descr="Book Stack.jpg"/>
          <p:cNvPicPr>
            <a:picLocks noChangeAspect="1"/>
          </p:cNvPicPr>
          <p:nvPr/>
        </p:nvPicPr>
        <p:blipFill>
          <a:blip r:embed="rId3"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226300" y="6023610"/>
            <a:ext cx="1143000" cy="834390"/>
          </a:xfrm>
          <a:prstGeom prst="rect">
            <a:avLst/>
          </a:prstGeom>
          <a:ln>
            <a:noFill/>
          </a:ln>
        </p:spPr>
      </p:pic>
      <p:pic>
        <p:nvPicPr>
          <p:cNvPr id="24" name="Picture 23" descr="Book Stack.jpg"/>
          <p:cNvPicPr>
            <a:picLocks noChangeAspect="1"/>
          </p:cNvPicPr>
          <p:nvPr/>
        </p:nvPicPr>
        <p:blipFill>
          <a:blip r:embed="rId3" cstate="print">
            <a:extLst>
              <a:ext uri="{BEBA8EAE-BF5A-486C-A8C5-ECC9F3942E4B}">
                <a14:imgProps xmlns:a14="http://schemas.microsoft.com/office/drawing/2010/main">
                  <a14:imgLayer r:embed="rId9">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69300" y="6010910"/>
            <a:ext cx="1143000" cy="834390"/>
          </a:xfrm>
          <a:prstGeom prst="rect">
            <a:avLst/>
          </a:prstGeom>
          <a:ln>
            <a:noFill/>
          </a:ln>
        </p:spPr>
      </p:pic>
      <p:pic>
        <p:nvPicPr>
          <p:cNvPr id="25" name="Picture 24" descr="Book Stack.jpg"/>
          <p:cNvPicPr>
            <a:picLocks noChangeAspect="1"/>
          </p:cNvPicPr>
          <p:nvPr/>
        </p:nvPicPr>
        <p:blipFill>
          <a:blip r:embed="rId3"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512300" y="6010910"/>
            <a:ext cx="1143000" cy="834390"/>
          </a:xfrm>
          <a:prstGeom prst="rect">
            <a:avLst/>
          </a:prstGeom>
          <a:ln>
            <a:noFill/>
          </a:ln>
        </p:spPr>
      </p:pic>
      <p:pic>
        <p:nvPicPr>
          <p:cNvPr id="12" name="Picture 11"/>
          <p:cNvPicPr>
            <a:picLocks noChangeAspect="1"/>
          </p:cNvPicPr>
          <p:nvPr/>
        </p:nvPicPr>
        <p:blipFill>
          <a:blip r:embed="rId10"/>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5304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914400"/>
          </a:xfrm>
        </p:spPr>
        <p:txBody>
          <a:bodyPr>
            <a:normAutofit fontScale="90000"/>
          </a:bodyPr>
          <a:lstStyle/>
          <a:p>
            <a:r>
              <a:rPr lang="en-US" dirty="0"/>
              <a:t>Crossover Advisory:</a:t>
            </a:r>
            <a:br>
              <a:rPr lang="en-US" dirty="0"/>
            </a:br>
            <a:r>
              <a:rPr lang="en-US" dirty="0"/>
              <a:t>Adult Books for Teen Readers </a:t>
            </a:r>
          </a:p>
        </p:txBody>
      </p:sp>
      <p:sp>
        <p:nvSpPr>
          <p:cNvPr id="3" name="Content Placeholder 2"/>
          <p:cNvSpPr>
            <a:spLocks noGrp="1"/>
          </p:cNvSpPr>
          <p:nvPr>
            <p:ph idx="1"/>
          </p:nvPr>
        </p:nvSpPr>
        <p:spPr>
          <a:xfrm>
            <a:off x="2057400" y="1371600"/>
            <a:ext cx="8077200" cy="4495800"/>
          </a:xfrm>
        </p:spPr>
        <p:txBody>
          <a:bodyPr>
            <a:normAutofit fontScale="92500"/>
          </a:bodyPr>
          <a:lstStyle/>
          <a:p>
            <a:r>
              <a:rPr lang="en-US" dirty="0">
                <a:latin typeface="Times"/>
                <a:cs typeface="Times"/>
              </a:rPr>
              <a:t>Teens read and enjoy titles published for adult readers</a:t>
            </a:r>
          </a:p>
          <a:p>
            <a:r>
              <a:rPr lang="en-US" dirty="0">
                <a:latin typeface="Times"/>
                <a:cs typeface="Times"/>
              </a:rPr>
              <a:t>Many (but not all) adult titles will appeal to teen readers</a:t>
            </a:r>
          </a:p>
          <a:p>
            <a:pPr lvl="1"/>
            <a:r>
              <a:rPr lang="en-US" dirty="0">
                <a:latin typeface="Times"/>
                <a:cs typeface="Times"/>
              </a:rPr>
              <a:t>Library Journal has an Adult Books for Teens section, </a:t>
            </a:r>
            <a:r>
              <a:rPr lang="en-US" dirty="0">
                <a:latin typeface="Times"/>
                <a:cs typeface="Times"/>
                <a:hlinkClick r:id="rId2"/>
              </a:rPr>
              <a:t>http://www.slj.com/category/reviews/adult-books-4-teens/#_</a:t>
            </a:r>
            <a:r>
              <a:rPr lang="en-US" dirty="0">
                <a:latin typeface="Times"/>
                <a:cs typeface="Times"/>
              </a:rPr>
              <a:t>) </a:t>
            </a:r>
          </a:p>
          <a:p>
            <a:pPr lvl="1"/>
            <a:r>
              <a:rPr lang="en-US" dirty="0">
                <a:latin typeface="Times"/>
                <a:cs typeface="Times"/>
              </a:rPr>
              <a:t>Check for Booklist for YA notes at the end of reviews</a:t>
            </a:r>
          </a:p>
          <a:p>
            <a:r>
              <a:rPr lang="en-US" dirty="0">
                <a:latin typeface="Times"/>
                <a:cs typeface="Times"/>
              </a:rPr>
              <a:t>Make connections with their current interests</a:t>
            </a:r>
          </a:p>
          <a:p>
            <a:r>
              <a:rPr lang="en-US" dirty="0">
                <a:latin typeface="Times"/>
                <a:cs typeface="Times"/>
              </a:rPr>
              <a:t>Encourage exploration</a:t>
            </a:r>
          </a:p>
          <a:p>
            <a:pPr marL="0" indent="0">
              <a:buNone/>
            </a:pPr>
            <a:r>
              <a:rPr lang="en-US" i="1" dirty="0">
                <a:latin typeface="Times"/>
                <a:cs typeface="Times"/>
              </a:rPr>
              <a:t>Coming Soon from Libraries Unlimited/ABC-Clio:       Crossover Readers’ Advisory</a:t>
            </a:r>
            <a:r>
              <a:rPr lang="en-US" dirty="0">
                <a:latin typeface="Times"/>
                <a:cs typeface="Times"/>
              </a:rPr>
              <a:t> by Jessica E. Moyer</a:t>
            </a:r>
            <a:endParaRPr lang="en-US" i="1" dirty="0">
              <a:latin typeface="Times"/>
              <a:cs typeface="Times"/>
            </a:endParaRPr>
          </a:p>
        </p:txBody>
      </p:sp>
      <p:pic>
        <p:nvPicPr>
          <p:cNvPr id="13" name="Picture 12"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4" name="Picture 13"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15" name="Picture 14"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16" name="Picture 15"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17" name="Picture 16"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12" name="Picture 11"/>
          <p:cNvPicPr>
            <a:picLocks noChangeAspect="1"/>
          </p:cNvPicPr>
          <p:nvPr/>
        </p:nvPicPr>
        <p:blipFill>
          <a:blip r:embed="rId7"/>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90204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0"/>
            <a:ext cx="7313613" cy="762000"/>
          </a:xfrm>
        </p:spPr>
        <p:txBody>
          <a:bodyPr/>
          <a:lstStyle/>
          <a:p>
            <a:pPr algn="ctr"/>
            <a:r>
              <a:rPr lang="en-US" dirty="0"/>
              <a:t>Science Fiction</a:t>
            </a:r>
          </a:p>
        </p:txBody>
      </p:sp>
      <p:sp>
        <p:nvSpPr>
          <p:cNvPr id="3" name="Content Placeholder 2"/>
          <p:cNvSpPr>
            <a:spLocks noGrp="1"/>
          </p:cNvSpPr>
          <p:nvPr>
            <p:ph idx="1"/>
          </p:nvPr>
        </p:nvSpPr>
        <p:spPr>
          <a:xfrm>
            <a:off x="3505200" y="762000"/>
            <a:ext cx="7010400" cy="4953000"/>
          </a:xfrm>
        </p:spPr>
        <p:txBody>
          <a:bodyPr>
            <a:normAutofit lnSpcReduction="10000"/>
          </a:bodyPr>
          <a:lstStyle/>
          <a:p>
            <a:pPr marL="0" indent="0">
              <a:buNone/>
            </a:pPr>
            <a:r>
              <a:rPr lang="en-US" dirty="0">
                <a:latin typeface="Times"/>
                <a:cs typeface="Times"/>
              </a:rPr>
              <a:t>If they like Dr. Who, Star Wars, or Firefly</a:t>
            </a:r>
          </a:p>
          <a:p>
            <a:pPr lvl="1"/>
            <a:r>
              <a:rPr lang="en-US" b="1" dirty="0" err="1">
                <a:latin typeface="Times"/>
                <a:cs typeface="Times"/>
              </a:rPr>
              <a:t>Scalzi</a:t>
            </a:r>
            <a:r>
              <a:rPr lang="en-US" b="1" dirty="0">
                <a:latin typeface="Times"/>
                <a:cs typeface="Times"/>
              </a:rPr>
              <a:t>, John.  </a:t>
            </a:r>
            <a:r>
              <a:rPr lang="en-US" b="1" u="sng" dirty="0">
                <a:latin typeface="Times"/>
                <a:cs typeface="Times"/>
              </a:rPr>
              <a:t>Old Man’s War</a:t>
            </a:r>
            <a:r>
              <a:rPr lang="en-US" b="1" dirty="0">
                <a:latin typeface="Times"/>
                <a:cs typeface="Times"/>
              </a:rPr>
              <a:t> </a:t>
            </a:r>
            <a:endParaRPr lang="en-US" dirty="0">
              <a:latin typeface="Times"/>
              <a:cs typeface="Times"/>
            </a:endParaRPr>
          </a:p>
          <a:p>
            <a:pPr lvl="1"/>
            <a:r>
              <a:rPr lang="en-US" b="1" dirty="0">
                <a:latin typeface="Times"/>
                <a:cs typeface="Times"/>
              </a:rPr>
              <a:t>Lee, Sharon and Steve Miller.  </a:t>
            </a:r>
            <a:r>
              <a:rPr lang="en-US" b="1" u="sng" dirty="0">
                <a:latin typeface="Times"/>
                <a:cs typeface="Times"/>
              </a:rPr>
              <a:t>Fledgling</a:t>
            </a:r>
            <a:r>
              <a:rPr lang="en-US" b="1" dirty="0">
                <a:latin typeface="Times"/>
                <a:cs typeface="Times"/>
              </a:rPr>
              <a:t>, </a:t>
            </a:r>
            <a:r>
              <a:rPr lang="en-US" b="1" i="1" dirty="0" err="1">
                <a:latin typeface="Times"/>
                <a:cs typeface="Times"/>
              </a:rPr>
              <a:t>Liaden</a:t>
            </a:r>
            <a:r>
              <a:rPr lang="en-US" b="1" i="1" dirty="0">
                <a:latin typeface="Times"/>
                <a:cs typeface="Times"/>
              </a:rPr>
              <a:t> </a:t>
            </a:r>
          </a:p>
          <a:p>
            <a:pPr lvl="1"/>
            <a:r>
              <a:rPr lang="en-US" b="1" dirty="0">
                <a:latin typeface="Times"/>
                <a:cs typeface="Times"/>
              </a:rPr>
              <a:t>Johnson, Jean.  </a:t>
            </a:r>
            <a:r>
              <a:rPr lang="en-US" b="1" u="sng" dirty="0">
                <a:latin typeface="Times"/>
                <a:cs typeface="Times"/>
              </a:rPr>
              <a:t>A Soldier’s Duty</a:t>
            </a:r>
            <a:r>
              <a:rPr lang="en-US" b="1" dirty="0">
                <a:latin typeface="Times"/>
                <a:cs typeface="Times"/>
              </a:rPr>
              <a:t>,  </a:t>
            </a:r>
            <a:r>
              <a:rPr lang="en-US" b="1" i="1" dirty="0">
                <a:latin typeface="Times"/>
                <a:cs typeface="Times"/>
              </a:rPr>
              <a:t>Theirs Not to Reason Why</a:t>
            </a:r>
            <a:r>
              <a:rPr lang="en-US" dirty="0">
                <a:latin typeface="Times"/>
                <a:cs typeface="Times"/>
              </a:rPr>
              <a:t> </a:t>
            </a:r>
          </a:p>
          <a:p>
            <a:pPr marL="0" indent="0">
              <a:buNone/>
            </a:pPr>
            <a:r>
              <a:rPr lang="en-US" dirty="0">
                <a:latin typeface="Times"/>
                <a:cs typeface="Times"/>
              </a:rPr>
              <a:t>SF based </a:t>
            </a:r>
            <a:r>
              <a:rPr lang="en-US" dirty="0" err="1">
                <a:latin typeface="Times"/>
                <a:cs typeface="Times"/>
              </a:rPr>
              <a:t>Steampunk</a:t>
            </a:r>
            <a:r>
              <a:rPr lang="en-US" dirty="0">
                <a:latin typeface="Times"/>
                <a:cs typeface="Times"/>
              </a:rPr>
              <a:t> (i.e. </a:t>
            </a:r>
            <a:r>
              <a:rPr lang="en-US" i="1" dirty="0">
                <a:latin typeface="Times"/>
                <a:cs typeface="Times"/>
              </a:rPr>
              <a:t>Leviathan</a:t>
            </a:r>
            <a:r>
              <a:rPr lang="en-US" dirty="0">
                <a:latin typeface="Times"/>
                <a:cs typeface="Times"/>
              </a:rPr>
              <a:t> by Scott </a:t>
            </a:r>
            <a:r>
              <a:rPr lang="en-US" dirty="0" err="1">
                <a:latin typeface="Times"/>
                <a:cs typeface="Times"/>
              </a:rPr>
              <a:t>Westerfelt</a:t>
            </a:r>
            <a:r>
              <a:rPr lang="en-US" dirty="0">
                <a:latin typeface="Times"/>
                <a:cs typeface="Times"/>
              </a:rPr>
              <a:t>)</a:t>
            </a:r>
          </a:p>
          <a:p>
            <a:pPr lvl="1"/>
            <a:r>
              <a:rPr lang="en-US" b="1" dirty="0">
                <a:latin typeface="Times"/>
                <a:cs typeface="Times"/>
              </a:rPr>
              <a:t>Ballantine, Pip and Tee Morris.  </a:t>
            </a:r>
            <a:r>
              <a:rPr lang="en-US" b="1" u="sng" dirty="0">
                <a:latin typeface="Times"/>
                <a:cs typeface="Times"/>
              </a:rPr>
              <a:t>Phoenix Rising</a:t>
            </a:r>
            <a:r>
              <a:rPr lang="en-US" b="1" dirty="0">
                <a:latin typeface="Times"/>
                <a:cs typeface="Times"/>
              </a:rPr>
              <a:t>, </a:t>
            </a:r>
            <a:r>
              <a:rPr lang="en-US" b="1" i="1" dirty="0">
                <a:latin typeface="Times"/>
                <a:cs typeface="Times"/>
              </a:rPr>
              <a:t>Ministry of Peculiar Occurrences</a:t>
            </a:r>
          </a:p>
          <a:p>
            <a:pPr lvl="1"/>
            <a:r>
              <a:rPr lang="en-US" b="1" dirty="0">
                <a:latin typeface="Times"/>
                <a:cs typeface="Times"/>
              </a:rPr>
              <a:t>Brooks, </a:t>
            </a:r>
            <a:r>
              <a:rPr lang="en-US" b="1" dirty="0" err="1">
                <a:latin typeface="Times"/>
                <a:cs typeface="Times"/>
              </a:rPr>
              <a:t>Meljean</a:t>
            </a:r>
            <a:r>
              <a:rPr lang="en-US" b="1" dirty="0">
                <a:latin typeface="Times"/>
                <a:cs typeface="Times"/>
              </a:rPr>
              <a:t>. </a:t>
            </a:r>
            <a:r>
              <a:rPr lang="en-US" b="1" u="sng" dirty="0">
                <a:latin typeface="Times"/>
                <a:cs typeface="Times"/>
              </a:rPr>
              <a:t>Kraken King</a:t>
            </a:r>
            <a:r>
              <a:rPr lang="en-US" b="1" dirty="0">
                <a:latin typeface="Times"/>
                <a:cs typeface="Times"/>
              </a:rPr>
              <a:t>, </a:t>
            </a:r>
            <a:r>
              <a:rPr lang="en-US" b="1" i="1" dirty="0">
                <a:latin typeface="Times"/>
                <a:cs typeface="Times"/>
              </a:rPr>
              <a:t>Iron Seas</a:t>
            </a:r>
            <a:endParaRPr lang="en-US" dirty="0">
              <a:latin typeface="Times"/>
              <a:cs typeface="Times"/>
            </a:endParaRPr>
          </a:p>
          <a:p>
            <a:pPr lvl="1"/>
            <a:r>
              <a:rPr lang="en-US" b="1" dirty="0">
                <a:latin typeface="Times"/>
                <a:cs typeface="Times"/>
              </a:rPr>
              <a:t>Mann, George.  </a:t>
            </a:r>
            <a:r>
              <a:rPr lang="en-US" b="1" u="sng" dirty="0">
                <a:latin typeface="Times"/>
                <a:cs typeface="Times"/>
              </a:rPr>
              <a:t>Affinity Bridge</a:t>
            </a:r>
            <a:r>
              <a:rPr lang="en-US" b="1" dirty="0">
                <a:latin typeface="Times"/>
                <a:cs typeface="Times"/>
              </a:rPr>
              <a:t>, </a:t>
            </a:r>
            <a:r>
              <a:rPr lang="en-US" b="1" i="1" dirty="0">
                <a:latin typeface="Times"/>
                <a:cs typeface="Times"/>
              </a:rPr>
              <a:t>Newbury and Hobbes</a:t>
            </a:r>
            <a:r>
              <a:rPr lang="en-US" dirty="0">
                <a:latin typeface="Times"/>
                <a:cs typeface="Times"/>
              </a:rPr>
              <a:t> </a:t>
            </a:r>
          </a:p>
          <a:p>
            <a:pPr lvl="1"/>
            <a:endParaRPr lang="en-US" dirty="0"/>
          </a:p>
        </p:txBody>
      </p:sp>
      <p:pic>
        <p:nvPicPr>
          <p:cNvPr id="13" name="Picture 12" descr="OldMansWar.jpg"/>
          <p:cNvPicPr>
            <a:picLocks noChangeAspect="1"/>
          </p:cNvPicPr>
          <p:nvPr/>
        </p:nvPicPr>
        <p:blipFill rotWithShape="1">
          <a:blip r:embed="rId2">
            <a:extLst>
              <a:ext uri="{28A0092B-C50C-407E-A947-70E740481C1C}">
                <a14:useLocalDpi xmlns:a14="http://schemas.microsoft.com/office/drawing/2010/main" val="0"/>
              </a:ext>
            </a:extLst>
          </a:blip>
          <a:srcRect l="23666" t="9000" r="23333" b="8334"/>
          <a:stretch/>
        </p:blipFill>
        <p:spPr>
          <a:xfrm>
            <a:off x="1485900" y="278933"/>
            <a:ext cx="1676400" cy="2614762"/>
          </a:xfrm>
          <a:prstGeom prst="rect">
            <a:avLst/>
          </a:prstGeom>
        </p:spPr>
      </p:pic>
      <p:pic>
        <p:nvPicPr>
          <p:cNvPr id="15" name="Picture 14" descr="KrakenKing.jpg"/>
          <p:cNvPicPr>
            <a:picLocks noChangeAspect="1"/>
          </p:cNvPicPr>
          <p:nvPr/>
        </p:nvPicPr>
        <p:blipFill rotWithShape="1">
          <a:blip r:embed="rId3">
            <a:extLst>
              <a:ext uri="{28A0092B-C50C-407E-A947-70E740481C1C}">
                <a14:useLocalDpi xmlns:a14="http://schemas.microsoft.com/office/drawing/2010/main" val="0"/>
              </a:ext>
            </a:extLst>
          </a:blip>
          <a:srcRect l="24000" t="8999" r="24333" b="8667"/>
          <a:stretch/>
        </p:blipFill>
        <p:spPr>
          <a:xfrm>
            <a:off x="1488677" y="3048000"/>
            <a:ext cx="1673623" cy="2667000"/>
          </a:xfrm>
          <a:prstGeom prst="rect">
            <a:avLst/>
          </a:prstGeom>
        </p:spPr>
      </p:pic>
      <p:pic>
        <p:nvPicPr>
          <p:cNvPr id="16" name="Picture 15"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7" name="Picture 16" descr="Book Stack.jpg"/>
          <p:cNvPicPr>
            <a:picLocks noChangeAspect="1"/>
          </p:cNvPicPr>
          <p:nvPr/>
        </p:nvPicPr>
        <p:blipFill>
          <a:blip r:embed="rId4"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18" name="Picture 17"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19" name="Picture 18"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20" name="Picture 19"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21" name="Picture 20" descr="Book Stack.jpg"/>
          <p:cNvPicPr>
            <a:picLocks noChangeAspect="1"/>
          </p:cNvPicPr>
          <p:nvPr/>
        </p:nvPicPr>
        <p:blipFill>
          <a:blip r:embed="rId4"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22" name="Picture 21" descr="Book Stack.jpg"/>
          <p:cNvPicPr>
            <a:picLocks noChangeAspect="1"/>
          </p:cNvPicPr>
          <p:nvPr/>
        </p:nvPicPr>
        <p:blipFill>
          <a:blip r:embed="rId4"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3" name="Picture 22"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14" name="Picture 13"/>
          <p:cNvPicPr>
            <a:picLocks noChangeAspect="1"/>
          </p:cNvPicPr>
          <p:nvPr/>
        </p:nvPicPr>
        <p:blipFill>
          <a:blip r:embed="rId9"/>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55398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0"/>
            <a:ext cx="7313613" cy="762000"/>
          </a:xfrm>
        </p:spPr>
        <p:txBody>
          <a:bodyPr/>
          <a:lstStyle/>
          <a:p>
            <a:pPr algn="ctr"/>
            <a:r>
              <a:rPr lang="en-US" dirty="0"/>
              <a:t>Fantasy</a:t>
            </a:r>
          </a:p>
        </p:txBody>
      </p:sp>
      <p:sp>
        <p:nvSpPr>
          <p:cNvPr id="3" name="Content Placeholder 2"/>
          <p:cNvSpPr>
            <a:spLocks noGrp="1"/>
          </p:cNvSpPr>
          <p:nvPr>
            <p:ph idx="1"/>
          </p:nvPr>
        </p:nvSpPr>
        <p:spPr>
          <a:xfrm>
            <a:off x="3429000" y="914400"/>
            <a:ext cx="7239000" cy="4876800"/>
          </a:xfrm>
        </p:spPr>
        <p:txBody>
          <a:bodyPr>
            <a:normAutofit fontScale="92500"/>
          </a:bodyPr>
          <a:lstStyle/>
          <a:p>
            <a:pPr marL="0" indent="0">
              <a:buNone/>
            </a:pPr>
            <a:r>
              <a:rPr lang="en-US" dirty="0">
                <a:latin typeface="Times"/>
                <a:cs typeface="Times"/>
              </a:rPr>
              <a:t>If they like dystopias and dark themes (</a:t>
            </a:r>
            <a:r>
              <a:rPr lang="en-US" i="1" dirty="0">
                <a:latin typeface="Times"/>
                <a:cs typeface="Times"/>
              </a:rPr>
              <a:t>Mortal Engines</a:t>
            </a:r>
            <a:r>
              <a:rPr lang="en-US" dirty="0">
                <a:latin typeface="Times"/>
                <a:cs typeface="Times"/>
              </a:rPr>
              <a:t> or Lemony </a:t>
            </a:r>
            <a:r>
              <a:rPr lang="en-US" dirty="0" err="1">
                <a:latin typeface="Times"/>
                <a:cs typeface="Times"/>
              </a:rPr>
              <a:t>Snicket</a:t>
            </a:r>
            <a:r>
              <a:rPr lang="en-US" dirty="0">
                <a:latin typeface="Times"/>
                <a:cs typeface="Times"/>
              </a:rPr>
              <a:t>)</a:t>
            </a:r>
          </a:p>
          <a:p>
            <a:pPr lvl="1"/>
            <a:r>
              <a:rPr lang="en-US" b="1" dirty="0">
                <a:latin typeface="Times"/>
                <a:cs typeface="Times"/>
              </a:rPr>
              <a:t>Lynch, Scott.  </a:t>
            </a:r>
            <a:r>
              <a:rPr lang="en-US" b="1" u="sng" dirty="0">
                <a:latin typeface="Times"/>
                <a:cs typeface="Times"/>
              </a:rPr>
              <a:t>Lies of Locke </a:t>
            </a:r>
            <a:r>
              <a:rPr lang="en-US" b="1" u="sng" dirty="0" err="1">
                <a:latin typeface="Times"/>
                <a:cs typeface="Times"/>
              </a:rPr>
              <a:t>Lamora</a:t>
            </a:r>
            <a:r>
              <a:rPr lang="en-US" b="1" dirty="0">
                <a:latin typeface="Times"/>
                <a:cs typeface="Times"/>
              </a:rPr>
              <a:t>, </a:t>
            </a:r>
            <a:r>
              <a:rPr lang="en-US" b="1" i="1" dirty="0">
                <a:latin typeface="Times"/>
                <a:cs typeface="Times"/>
              </a:rPr>
              <a:t>Gentleman Bastards </a:t>
            </a:r>
          </a:p>
          <a:p>
            <a:pPr lvl="1"/>
            <a:r>
              <a:rPr lang="en-US" b="1" dirty="0">
                <a:latin typeface="Times"/>
                <a:cs typeface="Times"/>
              </a:rPr>
              <a:t>McClellan, Brian.  </a:t>
            </a:r>
            <a:r>
              <a:rPr lang="en-US" b="1" u="sng" dirty="0">
                <a:latin typeface="Times"/>
                <a:cs typeface="Times"/>
              </a:rPr>
              <a:t>Promise of Blood</a:t>
            </a:r>
            <a:r>
              <a:rPr lang="en-US" b="1" dirty="0">
                <a:latin typeface="Times"/>
                <a:cs typeface="Times"/>
              </a:rPr>
              <a:t>, </a:t>
            </a:r>
            <a:r>
              <a:rPr lang="en-US" b="1" i="1" dirty="0">
                <a:latin typeface="Times"/>
                <a:cs typeface="Times"/>
              </a:rPr>
              <a:t>Powder Mage</a:t>
            </a:r>
            <a:r>
              <a:rPr lang="en-US" dirty="0">
                <a:latin typeface="Times"/>
                <a:cs typeface="Times"/>
              </a:rPr>
              <a:t> </a:t>
            </a:r>
          </a:p>
          <a:p>
            <a:pPr lvl="1"/>
            <a:r>
              <a:rPr lang="en-US" b="1" dirty="0">
                <a:latin typeface="Times"/>
                <a:cs typeface="Times"/>
              </a:rPr>
              <a:t>Bledsoe, Alex.  </a:t>
            </a:r>
            <a:r>
              <a:rPr lang="en-US" b="1" u="sng" dirty="0">
                <a:latin typeface="Times"/>
                <a:cs typeface="Times"/>
              </a:rPr>
              <a:t>The Sword Edged Blonde</a:t>
            </a:r>
            <a:r>
              <a:rPr lang="en-US" b="1" i="1" dirty="0">
                <a:latin typeface="Times"/>
                <a:cs typeface="Times"/>
              </a:rPr>
              <a:t>, Eddie Lacrosse </a:t>
            </a:r>
            <a:endParaRPr lang="en-US" dirty="0">
              <a:latin typeface="Times"/>
              <a:cs typeface="Times"/>
            </a:endParaRPr>
          </a:p>
          <a:p>
            <a:pPr marL="0" indent="0">
              <a:buNone/>
            </a:pPr>
            <a:r>
              <a:rPr lang="en-US" dirty="0">
                <a:latin typeface="Times"/>
                <a:cs typeface="Times"/>
              </a:rPr>
              <a:t>If they like traditional fantasy (</a:t>
            </a:r>
            <a:r>
              <a:rPr lang="en-US" dirty="0" err="1">
                <a:latin typeface="Times"/>
                <a:cs typeface="Times"/>
              </a:rPr>
              <a:t>Tamora</a:t>
            </a:r>
            <a:r>
              <a:rPr lang="en-US" dirty="0">
                <a:latin typeface="Times"/>
                <a:cs typeface="Times"/>
              </a:rPr>
              <a:t> Pierce)</a:t>
            </a:r>
          </a:p>
          <a:p>
            <a:pPr lvl="1"/>
            <a:r>
              <a:rPr lang="en-US" b="1" dirty="0">
                <a:latin typeface="Times"/>
                <a:cs typeface="Times"/>
              </a:rPr>
              <a:t>Freeman, Pamela.  </a:t>
            </a:r>
            <a:r>
              <a:rPr lang="en-US" b="1" u="sng" dirty="0">
                <a:latin typeface="Times"/>
                <a:cs typeface="Times"/>
              </a:rPr>
              <a:t>Blood Ties</a:t>
            </a:r>
            <a:r>
              <a:rPr lang="en-US" b="1" dirty="0">
                <a:latin typeface="Times"/>
                <a:cs typeface="Times"/>
              </a:rPr>
              <a:t>, </a:t>
            </a:r>
            <a:r>
              <a:rPr lang="en-US" b="1" i="1" dirty="0">
                <a:latin typeface="Times"/>
                <a:cs typeface="Times"/>
              </a:rPr>
              <a:t>The Castings Trilogy</a:t>
            </a:r>
            <a:endParaRPr lang="en-US" dirty="0">
              <a:latin typeface="Times"/>
              <a:cs typeface="Times"/>
            </a:endParaRPr>
          </a:p>
          <a:p>
            <a:pPr lvl="1"/>
            <a:r>
              <a:rPr lang="en-US" b="1" dirty="0" err="1">
                <a:latin typeface="Times"/>
                <a:cs typeface="Times"/>
              </a:rPr>
              <a:t>Jemisin</a:t>
            </a:r>
            <a:r>
              <a:rPr lang="en-US" b="1" dirty="0">
                <a:latin typeface="Times"/>
                <a:cs typeface="Times"/>
              </a:rPr>
              <a:t>, N.K.  </a:t>
            </a:r>
            <a:r>
              <a:rPr lang="en-US" b="1" u="sng" dirty="0">
                <a:latin typeface="Times"/>
                <a:cs typeface="Times"/>
              </a:rPr>
              <a:t>Hundred Thousand Kingdoms</a:t>
            </a:r>
            <a:r>
              <a:rPr lang="en-US" b="1" dirty="0">
                <a:latin typeface="Times"/>
                <a:cs typeface="Times"/>
              </a:rPr>
              <a:t>, </a:t>
            </a:r>
            <a:r>
              <a:rPr lang="en-US" b="1" i="1" dirty="0">
                <a:latin typeface="Times"/>
                <a:cs typeface="Times"/>
              </a:rPr>
              <a:t>The Inheritance Trilogy</a:t>
            </a:r>
            <a:endParaRPr lang="en-US" dirty="0">
              <a:latin typeface="Times"/>
              <a:cs typeface="Times"/>
            </a:endParaRPr>
          </a:p>
          <a:p>
            <a:pPr lvl="1"/>
            <a:r>
              <a:rPr lang="en-US" b="1" dirty="0">
                <a:latin typeface="Times"/>
                <a:cs typeface="Times"/>
              </a:rPr>
              <a:t>Lackey, Mercedes.  </a:t>
            </a:r>
            <a:r>
              <a:rPr lang="en-US" b="1" u="sng" dirty="0">
                <a:latin typeface="Times"/>
                <a:cs typeface="Times"/>
              </a:rPr>
              <a:t>Foundation</a:t>
            </a:r>
            <a:r>
              <a:rPr lang="en-US" b="1" dirty="0">
                <a:latin typeface="Times"/>
                <a:cs typeface="Times"/>
              </a:rPr>
              <a:t>, </a:t>
            </a:r>
            <a:r>
              <a:rPr lang="en-US" b="1" i="1" dirty="0">
                <a:latin typeface="Times"/>
                <a:cs typeface="Times"/>
              </a:rPr>
              <a:t>Heralds of </a:t>
            </a:r>
            <a:r>
              <a:rPr lang="en-US" b="1" i="1" dirty="0" err="1">
                <a:latin typeface="Times"/>
                <a:cs typeface="Times"/>
              </a:rPr>
              <a:t>Valdemar</a:t>
            </a:r>
            <a:r>
              <a:rPr lang="en-US" b="1" i="1" dirty="0">
                <a:latin typeface="Times"/>
                <a:cs typeface="Times"/>
              </a:rPr>
              <a:t>: The Collegium</a:t>
            </a:r>
            <a:endParaRPr lang="en-US" dirty="0">
              <a:latin typeface="Times"/>
              <a:cs typeface="Times"/>
            </a:endParaRPr>
          </a:p>
        </p:txBody>
      </p:sp>
      <p:pic>
        <p:nvPicPr>
          <p:cNvPr id="13" name="Picture 12" descr="FoundationValdemar.jpg"/>
          <p:cNvPicPr>
            <a:picLocks noChangeAspect="1"/>
          </p:cNvPicPr>
          <p:nvPr/>
        </p:nvPicPr>
        <p:blipFill rotWithShape="1">
          <a:blip r:embed="rId2">
            <a:extLst>
              <a:ext uri="{28A0092B-C50C-407E-A947-70E740481C1C}">
                <a14:useLocalDpi xmlns:a14="http://schemas.microsoft.com/office/drawing/2010/main" val="0"/>
              </a:ext>
            </a:extLst>
          </a:blip>
          <a:srcRect l="104000" t="50000" r="-59334" b="-34667"/>
          <a:stretch/>
        </p:blipFill>
        <p:spPr>
          <a:xfrm>
            <a:off x="5054600" y="1866900"/>
            <a:ext cx="2108200" cy="3225800"/>
          </a:xfrm>
          <a:prstGeom prst="rect">
            <a:avLst/>
          </a:prstGeom>
        </p:spPr>
      </p:pic>
      <p:pic>
        <p:nvPicPr>
          <p:cNvPr id="14" name="Picture 13" descr="hundredthousandkingdoms.jpg"/>
          <p:cNvPicPr>
            <a:picLocks noChangeAspect="1"/>
          </p:cNvPicPr>
          <p:nvPr/>
        </p:nvPicPr>
        <p:blipFill rotWithShape="1">
          <a:blip r:embed="rId3">
            <a:extLst>
              <a:ext uri="{28A0092B-C50C-407E-A947-70E740481C1C}">
                <a14:useLocalDpi xmlns:a14="http://schemas.microsoft.com/office/drawing/2010/main" val="0"/>
              </a:ext>
            </a:extLst>
          </a:blip>
          <a:srcRect l="24667" t="9000" r="24000" b="7333"/>
          <a:stretch/>
        </p:blipFill>
        <p:spPr>
          <a:xfrm>
            <a:off x="1676401" y="304800"/>
            <a:ext cx="1683079" cy="2743200"/>
          </a:xfrm>
          <a:prstGeom prst="rect">
            <a:avLst/>
          </a:prstGeom>
        </p:spPr>
      </p:pic>
      <p:pic>
        <p:nvPicPr>
          <p:cNvPr id="16" name="Picture 15" descr="PromiseofBlood.jpg"/>
          <p:cNvPicPr>
            <a:picLocks noChangeAspect="1"/>
          </p:cNvPicPr>
          <p:nvPr/>
        </p:nvPicPr>
        <p:blipFill rotWithShape="1">
          <a:blip r:embed="rId4">
            <a:extLst>
              <a:ext uri="{28A0092B-C50C-407E-A947-70E740481C1C}">
                <a14:useLocalDpi xmlns:a14="http://schemas.microsoft.com/office/drawing/2010/main" val="0"/>
              </a:ext>
            </a:extLst>
          </a:blip>
          <a:srcRect l="22333" t="9333" r="22334" b="6667"/>
          <a:stretch/>
        </p:blipFill>
        <p:spPr>
          <a:xfrm>
            <a:off x="1676400" y="3352800"/>
            <a:ext cx="1706638" cy="2590800"/>
          </a:xfrm>
          <a:prstGeom prst="rect">
            <a:avLst/>
          </a:prstGeom>
        </p:spPr>
      </p:pic>
      <p:pic>
        <p:nvPicPr>
          <p:cNvPr id="17" name="Picture 16" descr="Book Stack.jpg"/>
          <p:cNvPicPr>
            <a:picLocks noChangeAspect="1"/>
          </p:cNvPicPr>
          <p:nvPr/>
        </p:nvPicPr>
        <p:blipFill>
          <a:blip r:embed="rId5"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8" name="Picture 17" descr="Book Stack.jpg"/>
          <p:cNvPicPr>
            <a:picLocks noChangeAspect="1"/>
          </p:cNvPicPr>
          <p:nvPr/>
        </p:nvPicPr>
        <p:blipFill>
          <a:blip r:embed="rId5"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19" name="Picture 18" descr="Book Stack.jpg"/>
          <p:cNvPicPr>
            <a:picLocks noChangeAspect="1"/>
          </p:cNvPicPr>
          <p:nvPr/>
        </p:nvPicPr>
        <p:blipFill>
          <a:blip r:embed="rId5"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20" name="Picture 19" descr="Book Stack.jpg"/>
          <p:cNvPicPr>
            <a:picLocks noChangeAspect="1"/>
          </p:cNvPicPr>
          <p:nvPr/>
        </p:nvPicPr>
        <p:blipFill>
          <a:blip r:embed="rId5"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21" name="Picture 20" descr="Book Stack.jpg"/>
          <p:cNvPicPr>
            <a:picLocks noChangeAspect="1"/>
          </p:cNvPicPr>
          <p:nvPr/>
        </p:nvPicPr>
        <p:blipFill>
          <a:blip r:embed="rId5"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22" name="Picture 21" descr="Book Stack.jpg"/>
          <p:cNvPicPr>
            <a:picLocks noChangeAspect="1"/>
          </p:cNvPicPr>
          <p:nvPr/>
        </p:nvPicPr>
        <p:blipFill>
          <a:blip r:embed="rId5"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23" name="Picture 22" descr="Book Stack.jpg"/>
          <p:cNvPicPr>
            <a:picLocks noChangeAspect="1"/>
          </p:cNvPicPr>
          <p:nvPr/>
        </p:nvPicPr>
        <p:blipFill>
          <a:blip r:embed="rId5"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4" name="Picture 23" descr="Book Stack.jpg"/>
          <p:cNvPicPr>
            <a:picLocks noChangeAspect="1"/>
          </p:cNvPicPr>
          <p:nvPr/>
        </p:nvPicPr>
        <p:blipFill>
          <a:blip r:embed="rId5"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15" name="Picture 14"/>
          <p:cNvPicPr>
            <a:picLocks noChangeAspect="1"/>
          </p:cNvPicPr>
          <p:nvPr/>
        </p:nvPicPr>
        <p:blipFill>
          <a:blip r:embed="rId9"/>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21112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0"/>
            <a:ext cx="7313613" cy="914400"/>
          </a:xfrm>
        </p:spPr>
        <p:txBody>
          <a:bodyPr/>
          <a:lstStyle/>
          <a:p>
            <a:pPr algn="ctr"/>
            <a:r>
              <a:rPr lang="en-US" dirty="0"/>
              <a:t>Urban Fantasy</a:t>
            </a:r>
          </a:p>
        </p:txBody>
      </p:sp>
      <p:sp>
        <p:nvSpPr>
          <p:cNvPr id="3" name="Content Placeholder 2"/>
          <p:cNvSpPr>
            <a:spLocks noGrp="1"/>
          </p:cNvSpPr>
          <p:nvPr>
            <p:ph idx="1"/>
          </p:nvPr>
        </p:nvSpPr>
        <p:spPr>
          <a:xfrm>
            <a:off x="3505200" y="1219200"/>
            <a:ext cx="6858000" cy="4419600"/>
          </a:xfrm>
        </p:spPr>
        <p:txBody>
          <a:bodyPr/>
          <a:lstStyle/>
          <a:p>
            <a:r>
              <a:rPr lang="en-US" dirty="0">
                <a:latin typeface="Times"/>
                <a:cs typeface="Times"/>
              </a:rPr>
              <a:t>If they like </a:t>
            </a:r>
            <a:r>
              <a:rPr lang="en-US" i="1" dirty="0">
                <a:latin typeface="Times"/>
                <a:cs typeface="Times"/>
              </a:rPr>
              <a:t>Shadows</a:t>
            </a:r>
            <a:r>
              <a:rPr lang="en-US" dirty="0">
                <a:latin typeface="Times"/>
                <a:cs typeface="Times"/>
              </a:rPr>
              <a:t> by Robin McKinley</a:t>
            </a:r>
          </a:p>
          <a:p>
            <a:pPr lvl="1"/>
            <a:r>
              <a:rPr lang="en-US" b="1" dirty="0">
                <a:latin typeface="Times"/>
                <a:cs typeface="Times"/>
              </a:rPr>
              <a:t>October Daye series by </a:t>
            </a:r>
            <a:r>
              <a:rPr lang="en-US" b="1" dirty="0" err="1">
                <a:latin typeface="Times"/>
                <a:cs typeface="Times"/>
              </a:rPr>
              <a:t>Seanan</a:t>
            </a:r>
            <a:r>
              <a:rPr lang="en-US" b="1" dirty="0">
                <a:latin typeface="Times"/>
                <a:cs typeface="Times"/>
              </a:rPr>
              <a:t> </a:t>
            </a:r>
            <a:r>
              <a:rPr lang="en-US" b="1" dirty="0" err="1">
                <a:latin typeface="Times"/>
                <a:cs typeface="Times"/>
              </a:rPr>
              <a:t>Mcguire</a:t>
            </a:r>
            <a:endParaRPr lang="en-US" b="1" dirty="0">
              <a:latin typeface="Times"/>
              <a:cs typeface="Times"/>
            </a:endParaRPr>
          </a:p>
          <a:p>
            <a:pPr lvl="1"/>
            <a:r>
              <a:rPr lang="en-US" b="1" dirty="0">
                <a:latin typeface="Times"/>
                <a:cs typeface="Times"/>
              </a:rPr>
              <a:t>Iron Druid series by Kevin Hearne</a:t>
            </a:r>
          </a:p>
          <a:p>
            <a:pPr lvl="1"/>
            <a:r>
              <a:rPr lang="en-US" b="1" i="1" dirty="0" err="1">
                <a:latin typeface="Times"/>
                <a:cs typeface="Times"/>
              </a:rPr>
              <a:t>Libriomancer</a:t>
            </a:r>
            <a:r>
              <a:rPr lang="en-US" b="1" dirty="0">
                <a:latin typeface="Times"/>
                <a:cs typeface="Times"/>
              </a:rPr>
              <a:t> by Jim Hines</a:t>
            </a:r>
            <a:endParaRPr lang="en-US" b="1" i="1" dirty="0">
              <a:latin typeface="Times"/>
              <a:cs typeface="Times"/>
            </a:endParaRPr>
          </a:p>
          <a:p>
            <a:r>
              <a:rPr lang="en-US" dirty="0">
                <a:latin typeface="Times"/>
                <a:cs typeface="Times"/>
              </a:rPr>
              <a:t>If they like </a:t>
            </a:r>
            <a:r>
              <a:rPr lang="en-US" i="1" dirty="0">
                <a:latin typeface="Times"/>
                <a:cs typeface="Times"/>
              </a:rPr>
              <a:t>Clockwork Angel </a:t>
            </a:r>
            <a:r>
              <a:rPr lang="en-US" dirty="0">
                <a:latin typeface="Times"/>
                <a:cs typeface="Times"/>
              </a:rPr>
              <a:t>by Cassandra Clare (fantasy based </a:t>
            </a:r>
            <a:r>
              <a:rPr lang="en-US" dirty="0" err="1">
                <a:latin typeface="Times"/>
                <a:cs typeface="Times"/>
              </a:rPr>
              <a:t>steampunk</a:t>
            </a:r>
            <a:r>
              <a:rPr lang="en-US" dirty="0">
                <a:latin typeface="Times"/>
                <a:cs typeface="Times"/>
              </a:rPr>
              <a:t>)</a:t>
            </a:r>
          </a:p>
          <a:p>
            <a:pPr lvl="1"/>
            <a:r>
              <a:rPr lang="en-US" b="1" i="1" dirty="0">
                <a:latin typeface="Times"/>
                <a:cs typeface="Times"/>
              </a:rPr>
              <a:t>Soulless </a:t>
            </a:r>
            <a:r>
              <a:rPr lang="en-US" b="1" dirty="0">
                <a:latin typeface="Times"/>
                <a:cs typeface="Times"/>
              </a:rPr>
              <a:t>by Gail </a:t>
            </a:r>
            <a:r>
              <a:rPr lang="en-US" b="1" dirty="0" err="1">
                <a:latin typeface="Times"/>
                <a:cs typeface="Times"/>
              </a:rPr>
              <a:t>Carriger</a:t>
            </a:r>
            <a:endParaRPr lang="en-US" b="1" dirty="0">
              <a:latin typeface="Times"/>
              <a:cs typeface="Times"/>
            </a:endParaRPr>
          </a:p>
          <a:p>
            <a:pPr lvl="1"/>
            <a:r>
              <a:rPr lang="en-US" b="1" i="1" dirty="0">
                <a:latin typeface="Times"/>
                <a:cs typeface="Times"/>
              </a:rPr>
              <a:t>Jonathon Strange and Mr. </a:t>
            </a:r>
            <a:r>
              <a:rPr lang="en-US" b="1" i="1" dirty="0" err="1">
                <a:latin typeface="Times"/>
                <a:cs typeface="Times"/>
              </a:rPr>
              <a:t>Norrell</a:t>
            </a:r>
            <a:r>
              <a:rPr lang="en-US" b="1" dirty="0">
                <a:latin typeface="Times"/>
                <a:cs typeface="Times"/>
              </a:rPr>
              <a:t> by Susanna Clark</a:t>
            </a:r>
          </a:p>
          <a:p>
            <a:pPr lvl="1"/>
            <a:r>
              <a:rPr lang="en-US" b="1" i="1" dirty="0">
                <a:latin typeface="Times"/>
                <a:cs typeface="Times"/>
              </a:rPr>
              <a:t>A Conspiracy of Alchemists</a:t>
            </a:r>
            <a:r>
              <a:rPr lang="en-US" b="1" dirty="0">
                <a:latin typeface="Times"/>
                <a:cs typeface="Times"/>
              </a:rPr>
              <a:t> by </a:t>
            </a:r>
            <a:r>
              <a:rPr lang="en-US" b="1" dirty="0" err="1">
                <a:latin typeface="Times"/>
                <a:cs typeface="Times"/>
              </a:rPr>
              <a:t>Liesel</a:t>
            </a:r>
            <a:r>
              <a:rPr lang="en-US" b="1" dirty="0">
                <a:latin typeface="Times"/>
                <a:cs typeface="Times"/>
              </a:rPr>
              <a:t> Schwarz</a:t>
            </a:r>
            <a:endParaRPr lang="en-US" b="1" i="1" dirty="0">
              <a:latin typeface="Times"/>
              <a:cs typeface="Times"/>
            </a:endParaRPr>
          </a:p>
        </p:txBody>
      </p:sp>
      <p:pic>
        <p:nvPicPr>
          <p:cNvPr id="13" name="Picture 12" descr="IronDruidHounded.jpg"/>
          <p:cNvPicPr>
            <a:picLocks noChangeAspect="1"/>
          </p:cNvPicPr>
          <p:nvPr/>
        </p:nvPicPr>
        <p:blipFill rotWithShape="1">
          <a:blip r:embed="rId2">
            <a:extLst>
              <a:ext uri="{28A0092B-C50C-407E-A947-70E740481C1C}">
                <a14:useLocalDpi xmlns:a14="http://schemas.microsoft.com/office/drawing/2010/main" val="0"/>
              </a:ext>
            </a:extLst>
          </a:blip>
          <a:srcRect l="24333" t="9668" r="24000" b="7999"/>
          <a:stretch/>
        </p:blipFill>
        <p:spPr>
          <a:xfrm>
            <a:off x="1828800" y="304800"/>
            <a:ext cx="1676400" cy="2671424"/>
          </a:xfrm>
          <a:prstGeom prst="rect">
            <a:avLst/>
          </a:prstGeom>
        </p:spPr>
      </p:pic>
      <p:pic>
        <p:nvPicPr>
          <p:cNvPr id="14" name="Picture 13" descr="ConspiracyofAlchemists.jpg"/>
          <p:cNvPicPr>
            <a:picLocks noChangeAspect="1"/>
          </p:cNvPicPr>
          <p:nvPr/>
        </p:nvPicPr>
        <p:blipFill rotWithShape="1">
          <a:blip r:embed="rId3">
            <a:extLst>
              <a:ext uri="{28A0092B-C50C-407E-A947-70E740481C1C}">
                <a14:useLocalDpi xmlns:a14="http://schemas.microsoft.com/office/drawing/2010/main" val="0"/>
              </a:ext>
            </a:extLst>
          </a:blip>
          <a:srcRect l="24333" t="9000" r="24000" b="6667"/>
          <a:stretch/>
        </p:blipFill>
        <p:spPr>
          <a:xfrm>
            <a:off x="1828800" y="3124200"/>
            <a:ext cx="1680616" cy="2743200"/>
          </a:xfrm>
          <a:prstGeom prst="rect">
            <a:avLst/>
          </a:prstGeom>
        </p:spPr>
      </p:pic>
      <p:pic>
        <p:nvPicPr>
          <p:cNvPr id="15" name="Picture 14"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6" name="Picture 15"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17" name="Picture 16" descr="Book Stack.jpg"/>
          <p:cNvPicPr>
            <a:picLocks noChangeAspect="1"/>
          </p:cNvPicPr>
          <p:nvPr/>
        </p:nvPicPr>
        <p:blipFill>
          <a:blip r:embed="rId4"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18" name="Picture 17" descr="Book Stack.jpg"/>
          <p:cNvPicPr>
            <a:picLocks noChangeAspect="1"/>
          </p:cNvPicPr>
          <p:nvPr/>
        </p:nvPicPr>
        <p:blipFill>
          <a:blip r:embed="rId4"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19" name="Picture 18"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20" name="Picture 19" descr="Book Stack.jpg"/>
          <p:cNvPicPr>
            <a:picLocks noChangeAspect="1"/>
          </p:cNvPicPr>
          <p:nvPr/>
        </p:nvPicPr>
        <p:blipFill>
          <a:blip r:embed="rId4"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21" name="Picture 20" descr="Book Stack.jpg"/>
          <p:cNvPicPr>
            <a:picLocks noChangeAspect="1"/>
          </p:cNvPicPr>
          <p:nvPr/>
        </p:nvPicPr>
        <p:blipFill>
          <a:blip r:embed="rId4"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2" name="Picture 21" descr="Book Stack.jpg"/>
          <p:cNvPicPr>
            <a:picLocks noChangeAspect="1"/>
          </p:cNvPicPr>
          <p:nvPr/>
        </p:nvPicPr>
        <p:blipFill>
          <a:blip r:embed="rId4" cstate="print">
            <a:extLst>
              <a:ext uri="{BEBA8EAE-BF5A-486C-A8C5-ECC9F3942E4B}">
                <a14:imgProps xmlns:a14="http://schemas.microsoft.com/office/drawing/2010/main">
                  <a14:imgLayer r:embed="rId9">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23" name="Picture 22"/>
          <p:cNvPicPr>
            <a:picLocks noChangeAspect="1"/>
          </p:cNvPicPr>
          <p:nvPr/>
        </p:nvPicPr>
        <p:blipFill>
          <a:blip r:embed="rId10"/>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75280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87458"/>
            <a:ext cx="9144000" cy="5408908"/>
          </a:xfrm>
        </p:spPr>
        <p:txBody>
          <a:bodyPr>
            <a:normAutofit/>
          </a:bodyPr>
          <a:lstStyle/>
          <a:p>
            <a:pPr marL="0" indent="0">
              <a:buNone/>
            </a:pPr>
            <a:r>
              <a:rPr lang="en-US" sz="4000" dirty="0">
                <a:latin typeface="Times"/>
                <a:cs typeface="Times"/>
              </a:rPr>
              <a:t>Let’s continue the conversation</a:t>
            </a:r>
          </a:p>
          <a:p>
            <a:pPr lvl="1"/>
            <a:r>
              <a:rPr lang="en-US" sz="3600" dirty="0"/>
              <a:t>What adult books have you successfully suggested to a teen reader?  </a:t>
            </a:r>
          </a:p>
          <a:p>
            <a:pPr lvl="1"/>
            <a:r>
              <a:rPr lang="en-US" sz="3600" dirty="0"/>
              <a:t>What books have you read recently that you think would be good for </a:t>
            </a:r>
            <a:r>
              <a:rPr lang="en-US" sz="3600"/>
              <a:t>teen readers?</a:t>
            </a:r>
            <a:endParaRPr lang="en-US" sz="3600" dirty="0"/>
          </a:p>
          <a:p>
            <a:pPr lvl="1"/>
            <a:endParaRPr lang="en-US" sz="3600" dirty="0">
              <a:latin typeface="Times"/>
              <a:cs typeface="Times"/>
            </a:endParaRPr>
          </a:p>
          <a:p>
            <a:pPr marL="0" indent="0">
              <a:buNone/>
            </a:pPr>
            <a:r>
              <a:rPr lang="en-US" sz="4000" dirty="0">
                <a:latin typeface="Times"/>
                <a:cs typeface="Times"/>
              </a:rPr>
              <a:t>Email: </a:t>
            </a:r>
            <a:r>
              <a:rPr lang="en-US" sz="4000" dirty="0">
                <a:latin typeface="Times"/>
                <a:cs typeface="Times"/>
                <a:hlinkClick r:id="rId2"/>
              </a:rPr>
              <a:t>jessicaemilymoyer@gmail.com</a:t>
            </a:r>
            <a:endParaRPr lang="en-US" sz="4000" dirty="0">
              <a:latin typeface="Times"/>
              <a:cs typeface="Times"/>
            </a:endParaRPr>
          </a:p>
          <a:p>
            <a:pPr marL="0" indent="0">
              <a:buNone/>
            </a:pPr>
            <a:endParaRPr lang="en-US" sz="4000" dirty="0">
              <a:latin typeface="Times"/>
              <a:cs typeface="Times"/>
            </a:endParaRPr>
          </a:p>
          <a:p>
            <a:pPr marL="0" indent="0">
              <a:buNone/>
            </a:pPr>
            <a:r>
              <a:rPr lang="en-US" sz="4000" dirty="0" err="1">
                <a:latin typeface="Times"/>
                <a:cs typeface="Times"/>
              </a:rPr>
              <a:t>Twittter</a:t>
            </a:r>
            <a:r>
              <a:rPr lang="en-US" sz="4000" dirty="0">
                <a:latin typeface="Times"/>
                <a:cs typeface="Times"/>
              </a:rPr>
              <a:t>: @</a:t>
            </a:r>
            <a:r>
              <a:rPr lang="en-US" sz="4000" dirty="0" err="1">
                <a:latin typeface="Times"/>
                <a:cs typeface="Times"/>
              </a:rPr>
              <a:t>jessicaemoyer</a:t>
            </a:r>
            <a:endParaRPr lang="en-US" sz="4000" dirty="0">
              <a:latin typeface="Times"/>
              <a:cs typeface="Times"/>
            </a:endParaRPr>
          </a:p>
        </p:txBody>
      </p:sp>
      <p:pic>
        <p:nvPicPr>
          <p:cNvPr id="15" name="Picture 14"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6" name="Picture 15"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17" name="Picture 16"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21" name="Picture 20"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2" name="Picture 21" descr="Book Stack.jpg"/>
          <p:cNvPicPr>
            <a:picLocks noChangeAspect="1"/>
          </p:cNvPicPr>
          <p:nvPr/>
        </p:nvPicPr>
        <p:blipFill>
          <a:blip r:embed="rId3"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23" name="Picture 22"/>
          <p:cNvPicPr>
            <a:picLocks noChangeAspect="1"/>
          </p:cNvPicPr>
          <p:nvPr/>
        </p:nvPicPr>
        <p:blipFill>
          <a:blip r:embed="rId9"/>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30193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0"/>
            <a:ext cx="9753600" cy="685800"/>
          </a:xfrm>
        </p:spPr>
        <p:txBody>
          <a:bodyPr/>
          <a:lstStyle/>
          <a:p>
            <a:pPr eaLnBrk="1" hangingPunct="1"/>
            <a:r>
              <a:rPr lang="en-US" sz="3600">
                <a:latin typeface="Palatino" charset="0"/>
                <a:ea typeface="ヒラギノ角ゴ Pro W3" charset="0"/>
                <a:cs typeface="ヒラギノ角ゴ Pro W3" charset="0"/>
              </a:rPr>
              <a:t>Laws of Leisure Reading</a:t>
            </a:r>
            <a:endParaRPr lang="en-US">
              <a:latin typeface="Palatino" charset="0"/>
              <a:ea typeface="ヒラギノ角ゴ Pro W3" charset="0"/>
              <a:cs typeface="ヒラギノ角ゴ Pro W3" charset="0"/>
            </a:endParaRPr>
          </a:p>
        </p:txBody>
      </p:sp>
      <p:sp>
        <p:nvSpPr>
          <p:cNvPr id="20483" name="Rectangle 3"/>
          <p:cNvSpPr>
            <a:spLocks noGrp="1" noChangeArrowheads="1"/>
          </p:cNvSpPr>
          <p:nvPr>
            <p:ph idx="1"/>
          </p:nvPr>
        </p:nvSpPr>
        <p:spPr>
          <a:xfrm>
            <a:off x="1752600" y="838200"/>
            <a:ext cx="8534400" cy="5257800"/>
          </a:xfrm>
        </p:spPr>
        <p:txBody>
          <a:bodyPr>
            <a:normAutofit/>
          </a:bodyPr>
          <a:lstStyle/>
          <a:p>
            <a:pPr marL="609600" indent="-609600">
              <a:lnSpc>
                <a:spcPct val="80000"/>
              </a:lnSpc>
              <a:buNone/>
            </a:pPr>
            <a:r>
              <a:rPr lang="ja-JP" altLang="en-US" sz="2400" dirty="0">
                <a:solidFill>
                  <a:srgbClr val="000000"/>
                </a:solidFill>
                <a:latin typeface="Palatino" charset="0"/>
                <a:ea typeface="ヒラギノ角ゴ Pro W3" charset="0"/>
                <a:cs typeface="ヒラギノ角ゴ Pro W3" charset="0"/>
              </a:rPr>
              <a:t>“</a:t>
            </a:r>
            <a:r>
              <a:rPr lang="en-US" sz="2400" dirty="0">
                <a:solidFill>
                  <a:srgbClr val="000000"/>
                </a:solidFill>
                <a:latin typeface="Times"/>
                <a:ea typeface="ヒラギノ角ゴ Pro W3" charset="0"/>
                <a:cs typeface="Times"/>
              </a:rPr>
              <a:t>Never apologize for your reading tastes</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  -  Rosenberg</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s First Law of Reading</a:t>
            </a:r>
          </a:p>
          <a:p>
            <a:pPr marL="609600" indent="-609600">
              <a:lnSpc>
                <a:spcPct val="80000"/>
              </a:lnSpc>
              <a:buNone/>
            </a:pPr>
            <a:endParaRPr lang="en-US" sz="2400" dirty="0">
              <a:solidFill>
                <a:srgbClr val="000000"/>
              </a:solidFill>
              <a:latin typeface="Times"/>
              <a:ea typeface="ヒラギノ角ゴ Pro W3" charset="0"/>
              <a:cs typeface="Times"/>
            </a:endParaRPr>
          </a:p>
          <a:p>
            <a:pPr marL="609600" indent="-609600">
              <a:lnSpc>
                <a:spcPct val="80000"/>
              </a:lnSpc>
              <a:buNone/>
            </a:pP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Every reader his [or her] book. Every book its reader</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 -  S. R. </a:t>
            </a:r>
            <a:r>
              <a:rPr lang="en-US" sz="2400" dirty="0" err="1">
                <a:solidFill>
                  <a:srgbClr val="000000"/>
                </a:solidFill>
                <a:latin typeface="Times"/>
                <a:ea typeface="ヒラギノ角ゴ Pro W3" charset="0"/>
                <a:cs typeface="Times"/>
              </a:rPr>
              <a:t>Ranganathan</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s 2nd and 3rd Laws of Library Science</a:t>
            </a:r>
          </a:p>
          <a:p>
            <a:pPr marL="609600" indent="-609600">
              <a:lnSpc>
                <a:spcPct val="80000"/>
              </a:lnSpc>
              <a:buNone/>
            </a:pPr>
            <a:endParaRPr lang="en-US" sz="2400" dirty="0">
              <a:solidFill>
                <a:srgbClr val="000000"/>
              </a:solidFill>
              <a:latin typeface="Times"/>
              <a:ea typeface="ヒラギノ角ゴ Pro W3" charset="0"/>
              <a:cs typeface="Times"/>
            </a:endParaRPr>
          </a:p>
          <a:p>
            <a:pPr marL="609600" indent="-609600">
              <a:lnSpc>
                <a:spcPct val="80000"/>
              </a:lnSpc>
              <a:buNone/>
            </a:pPr>
            <a:r>
              <a:rPr lang="en-US" sz="2400" dirty="0">
                <a:solidFill>
                  <a:srgbClr val="000000"/>
                </a:solidFill>
                <a:latin typeface="Times"/>
                <a:ea typeface="ヒラギノ角ゴ Pro W3" charset="0"/>
                <a:cs typeface="Times"/>
              </a:rPr>
              <a:t>The Rule of 50: If you</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re under 50 years old, read the first 50 pages [of a new book].  If you</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re over 50, subtract your age from 100, the result is the number of pages you should read before deciding whether or not to continue</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  </a:t>
            </a:r>
            <a:r>
              <a:rPr lang="en-US" sz="2400" i="1" dirty="0">
                <a:solidFill>
                  <a:srgbClr val="000000"/>
                </a:solidFill>
                <a:latin typeface="Times"/>
                <a:ea typeface="ヒラギノ角ゴ Pro W3" charset="0"/>
                <a:cs typeface="Times"/>
              </a:rPr>
              <a:t>Exception</a:t>
            </a:r>
            <a:r>
              <a:rPr lang="en-US" sz="2400" dirty="0">
                <a:solidFill>
                  <a:srgbClr val="000000"/>
                </a:solidFill>
                <a:latin typeface="Times"/>
                <a:ea typeface="ヒラギノ角ゴ Pro W3" charset="0"/>
                <a:cs typeface="Times"/>
              </a:rPr>
              <a:t>: Finish it, if the book is for a </a:t>
            </a:r>
            <a:r>
              <a:rPr lang="en-US" sz="2400" dirty="0" err="1">
                <a:solidFill>
                  <a:srgbClr val="000000"/>
                </a:solidFill>
                <a:latin typeface="Times"/>
                <a:ea typeface="ヒラギノ角ゴ Pro W3" charset="0"/>
                <a:cs typeface="Times"/>
              </a:rPr>
              <a:t>bookclub</a:t>
            </a:r>
            <a:r>
              <a:rPr lang="en-US" sz="2400" dirty="0">
                <a:solidFill>
                  <a:srgbClr val="000000"/>
                </a:solidFill>
                <a:latin typeface="Times"/>
                <a:ea typeface="ヒラギノ角ゴ Pro W3" charset="0"/>
                <a:cs typeface="Times"/>
              </a:rPr>
              <a:t> or a school assignment.  -  Nancy Pearl</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s Rule for Reading</a:t>
            </a:r>
          </a:p>
          <a:p>
            <a:pPr marL="609600" indent="-609600">
              <a:lnSpc>
                <a:spcPct val="80000"/>
              </a:lnSpc>
              <a:buNone/>
            </a:pPr>
            <a:endParaRPr lang="en-US" sz="2400" dirty="0">
              <a:solidFill>
                <a:srgbClr val="000000"/>
              </a:solidFill>
              <a:latin typeface="Times"/>
              <a:ea typeface="ヒラギノ角ゴ Pro W3" charset="0"/>
              <a:cs typeface="Times"/>
            </a:endParaRPr>
          </a:p>
          <a:p>
            <a:pPr marL="609600" indent="-609600">
              <a:lnSpc>
                <a:spcPct val="80000"/>
              </a:lnSpc>
              <a:buNone/>
            </a:pP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 No two people ever read the same book.</a:t>
            </a:r>
            <a:r>
              <a:rPr lang="ja-JP" altLang="en-US" sz="2400" dirty="0">
                <a:solidFill>
                  <a:srgbClr val="000000"/>
                </a:solidFill>
                <a:latin typeface="Times"/>
                <a:ea typeface="ヒラギノ角ゴ Pro W3" charset="0"/>
                <a:cs typeface="Times"/>
              </a:rPr>
              <a:t>”</a:t>
            </a:r>
            <a:r>
              <a:rPr lang="en-US" sz="2400" dirty="0">
                <a:solidFill>
                  <a:srgbClr val="000000"/>
                </a:solidFill>
                <a:latin typeface="Times"/>
                <a:ea typeface="ヒラギノ角ゴ Pro W3" charset="0"/>
                <a:cs typeface="Times"/>
              </a:rPr>
              <a:t>  Diana Herald, RAO Blog, 5/9/2008</a:t>
            </a:r>
          </a:p>
        </p:txBody>
      </p:sp>
      <p:pic>
        <p:nvPicPr>
          <p:cNvPr id="13" name="Picture 12"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4" name="Picture 13"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15" name="Picture 14"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16" name="Picture 15"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17" name="Picture 16"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3" name="Picture 2"/>
          <p:cNvPicPr>
            <a:picLocks noChangeAspect="1"/>
          </p:cNvPicPr>
          <p:nvPr/>
        </p:nvPicPr>
        <p:blipFill>
          <a:blip r:embed="rId8"/>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23972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latin typeface="Times"/>
                <a:cs typeface="Times"/>
              </a:rPr>
              <a:t>Do Teens Actually Read?</a:t>
            </a:r>
          </a:p>
        </p:txBody>
      </p:sp>
      <p:sp>
        <p:nvSpPr>
          <p:cNvPr id="3" name="Content Placeholder 2"/>
          <p:cNvSpPr>
            <a:spLocks noGrp="1"/>
          </p:cNvSpPr>
          <p:nvPr>
            <p:ph idx="1"/>
          </p:nvPr>
        </p:nvSpPr>
        <p:spPr>
          <a:xfrm>
            <a:off x="2133601" y="1600200"/>
            <a:ext cx="7618413" cy="4191000"/>
          </a:xfrm>
        </p:spPr>
        <p:txBody>
          <a:bodyPr>
            <a:normAutofit/>
          </a:bodyPr>
          <a:lstStyle/>
          <a:p>
            <a:pPr>
              <a:lnSpc>
                <a:spcPct val="90000"/>
              </a:lnSpc>
            </a:pPr>
            <a:r>
              <a:rPr lang="en-US" dirty="0">
                <a:solidFill>
                  <a:srgbClr val="000000"/>
                </a:solidFill>
                <a:latin typeface="Times"/>
                <a:cs typeface="Times"/>
              </a:rPr>
              <a:t>YES!!  Children </a:t>
            </a:r>
            <a:r>
              <a:rPr lang="en-US" b="1" dirty="0">
                <a:solidFill>
                  <a:srgbClr val="000000"/>
                </a:solidFill>
                <a:latin typeface="Times"/>
                <a:cs typeface="Times"/>
              </a:rPr>
              <a:t>and</a:t>
            </a:r>
            <a:r>
              <a:rPr lang="en-US" dirty="0">
                <a:solidFill>
                  <a:srgbClr val="000000"/>
                </a:solidFill>
                <a:latin typeface="Times"/>
                <a:cs typeface="Times"/>
              </a:rPr>
              <a:t> teens consistently choose leisure reading as an out of school activity</a:t>
            </a:r>
          </a:p>
          <a:p>
            <a:pPr>
              <a:lnSpc>
                <a:spcPct val="90000"/>
              </a:lnSpc>
            </a:pPr>
            <a:r>
              <a:rPr lang="en-US" dirty="0">
                <a:solidFill>
                  <a:srgbClr val="000000"/>
                </a:solidFill>
                <a:latin typeface="Times"/>
                <a:cs typeface="Times"/>
              </a:rPr>
              <a:t>Teens would like to read more if they had easy access to books they would like</a:t>
            </a:r>
          </a:p>
          <a:p>
            <a:pPr>
              <a:lnSpc>
                <a:spcPct val="90000"/>
              </a:lnSpc>
            </a:pPr>
            <a:r>
              <a:rPr lang="en-US" dirty="0">
                <a:solidFill>
                  <a:srgbClr val="000000"/>
                </a:solidFill>
                <a:latin typeface="Times"/>
                <a:cs typeface="Times"/>
              </a:rPr>
              <a:t>Children and teens read the most over school breaks, especially summer vacation</a:t>
            </a:r>
          </a:p>
          <a:p>
            <a:pPr>
              <a:lnSpc>
                <a:spcPct val="90000"/>
              </a:lnSpc>
            </a:pPr>
            <a:r>
              <a:rPr lang="en-US" dirty="0">
                <a:solidFill>
                  <a:srgbClr val="000000"/>
                </a:solidFill>
                <a:latin typeface="Times"/>
                <a:cs typeface="Times"/>
              </a:rPr>
              <a:t>Children and teens are motivated to read books that are about topics in which they are interested</a:t>
            </a:r>
          </a:p>
        </p:txBody>
      </p:sp>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549400" y="60236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692400" y="60236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835400" y="6023610"/>
            <a:ext cx="1143000" cy="834390"/>
          </a:xfrm>
          <a:prstGeom prst="rect">
            <a:avLst/>
          </a:prstGeom>
          <a:ln>
            <a:noFill/>
          </a:ln>
        </p:spPr>
      </p:pic>
      <p:pic>
        <p:nvPicPr>
          <p:cNvPr id="21" name="Picture 20"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978400" y="6010910"/>
            <a:ext cx="1143000" cy="834390"/>
          </a:xfrm>
          <a:prstGeom prst="rect">
            <a:avLst/>
          </a:prstGeom>
          <a:ln>
            <a:noFill/>
          </a:ln>
        </p:spPr>
      </p:pic>
      <p:pic>
        <p:nvPicPr>
          <p:cNvPr id="22" name="Picture 21" descr="Book Stack.jpg"/>
          <p:cNvPicPr>
            <a:picLocks noChangeAspect="1"/>
          </p:cNvPicPr>
          <p:nvPr/>
        </p:nvPicPr>
        <p:blipFill>
          <a:blip r:embed="rId3"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121400" y="6010910"/>
            <a:ext cx="1143000" cy="834390"/>
          </a:xfrm>
          <a:prstGeom prst="rect">
            <a:avLst/>
          </a:prstGeom>
          <a:ln>
            <a:noFill/>
          </a:ln>
        </p:spPr>
      </p:pic>
      <p:pic>
        <p:nvPicPr>
          <p:cNvPr id="23" name="Picture 22" descr="Book Stack.jpg"/>
          <p:cNvPicPr>
            <a:picLocks noChangeAspect="1"/>
          </p:cNvPicPr>
          <p:nvPr/>
        </p:nvPicPr>
        <p:blipFill>
          <a:blip r:embed="rId3" cstate="print">
            <a:extLst>
              <a:ext uri="{BEBA8EAE-BF5A-486C-A8C5-ECC9F3942E4B}">
                <a14:imgProps xmlns:a14="http://schemas.microsoft.com/office/drawing/2010/main">
                  <a14:imgLayer r:embed="rId9">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264400" y="6036310"/>
            <a:ext cx="1143000" cy="834390"/>
          </a:xfrm>
          <a:prstGeom prst="rect">
            <a:avLst/>
          </a:prstGeom>
          <a:ln>
            <a:noFill/>
          </a:ln>
        </p:spPr>
      </p:pic>
      <p:pic>
        <p:nvPicPr>
          <p:cNvPr id="24" name="Picture 23" descr="Book Stack.jpg"/>
          <p:cNvPicPr>
            <a:picLocks noChangeAspect="1"/>
          </p:cNvPicPr>
          <p:nvPr/>
        </p:nvPicPr>
        <p:blipFill>
          <a:blip r:embed="rId3" cstate="print">
            <a:extLst>
              <a:ext uri="{BEBA8EAE-BF5A-486C-A8C5-ECC9F3942E4B}">
                <a14:imgProps xmlns:a14="http://schemas.microsoft.com/office/drawing/2010/main">
                  <a14:imgLayer r:embed="rId10">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407400" y="6023610"/>
            <a:ext cx="1143000" cy="834390"/>
          </a:xfrm>
          <a:prstGeom prst="rect">
            <a:avLst/>
          </a:prstGeom>
          <a:ln>
            <a:noFill/>
          </a:ln>
        </p:spPr>
      </p:pic>
      <p:pic>
        <p:nvPicPr>
          <p:cNvPr id="25" name="Picture 24" descr="Book Stack.jpg"/>
          <p:cNvPicPr>
            <a:picLocks noChangeAspect="1"/>
          </p:cNvPicPr>
          <p:nvPr/>
        </p:nvPicPr>
        <p:blipFill>
          <a:blip r:embed="rId3"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550400" y="6023610"/>
            <a:ext cx="1143000" cy="834390"/>
          </a:xfrm>
          <a:prstGeom prst="rect">
            <a:avLst/>
          </a:prstGeom>
          <a:ln>
            <a:noFill/>
          </a:ln>
        </p:spPr>
      </p:pic>
      <p:pic>
        <p:nvPicPr>
          <p:cNvPr id="13" name="Picture 12"/>
          <p:cNvPicPr>
            <a:picLocks noChangeAspect="1"/>
          </p:cNvPicPr>
          <p:nvPr/>
        </p:nvPicPr>
        <p:blipFill>
          <a:blip r:embed="rId11"/>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84650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365125"/>
            <a:ext cx="12192000" cy="1325563"/>
          </a:xfrm>
        </p:spPr>
        <p:txBody>
          <a:bodyPr/>
          <a:lstStyle/>
          <a:p>
            <a:pPr algn="ctr"/>
            <a:r>
              <a:rPr lang="en-US">
                <a:latin typeface="Calibri" charset="0"/>
              </a:rPr>
              <a:t>When Do Teens Read?</a:t>
            </a:r>
          </a:p>
        </p:txBody>
      </p:sp>
      <p:graphicFrame>
        <p:nvGraphicFramePr>
          <p:cNvPr id="42002" name="Object 1042"/>
          <p:cNvGraphicFramePr>
            <a:graphicFrameLocks noGrp="1" noChangeAspect="1"/>
          </p:cNvGraphicFramePr>
          <p:nvPr>
            <p:ph idx="4294967295"/>
            <p:extLst>
              <p:ext uri="{D42A27DB-BD31-4B8C-83A1-F6EECF244321}">
                <p14:modId xmlns:p14="http://schemas.microsoft.com/office/powerpoint/2010/main" val="97541778"/>
              </p:ext>
            </p:extLst>
          </p:nvPr>
        </p:nvGraphicFramePr>
        <p:xfrm>
          <a:off x="2463800" y="1890237"/>
          <a:ext cx="7086600" cy="3933825"/>
        </p:xfrm>
        <a:graphic>
          <a:graphicData uri="http://schemas.openxmlformats.org/presentationml/2006/ole">
            <mc:AlternateContent xmlns:mc="http://schemas.openxmlformats.org/markup-compatibility/2006">
              <mc:Choice xmlns:v="urn:schemas-microsoft-com:vml" Requires="v">
                <p:oleObj spid="_x0000_s1033" name="Chart" r:id="rId4" imgW="4178300" imgH="2438400" progId="Excel.Chart.8">
                  <p:embed/>
                </p:oleObj>
              </mc:Choice>
              <mc:Fallback>
                <p:oleObj name="Chart" r:id="rId4" imgW="4178300" imgH="24384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1890237"/>
                        <a:ext cx="7086600" cy="3933825"/>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8" name="Picture 17" descr="Book Stack.jpg"/>
          <p:cNvPicPr>
            <a:picLocks noChangeAspect="1"/>
          </p:cNvPicPr>
          <p:nvPr/>
        </p:nvPicPr>
        <p:blipFill>
          <a:blip r:embed="rId6"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549400" y="6010910"/>
            <a:ext cx="1143000" cy="834390"/>
          </a:xfrm>
          <a:prstGeom prst="rect">
            <a:avLst/>
          </a:prstGeom>
          <a:ln>
            <a:noFill/>
          </a:ln>
        </p:spPr>
      </p:pic>
      <p:pic>
        <p:nvPicPr>
          <p:cNvPr id="19" name="Picture 18" descr="Book Stack.jpg"/>
          <p:cNvPicPr>
            <a:picLocks noChangeAspect="1"/>
          </p:cNvPicPr>
          <p:nvPr/>
        </p:nvPicPr>
        <p:blipFill>
          <a:blip r:embed="rId6"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692400" y="6010910"/>
            <a:ext cx="1143000" cy="834390"/>
          </a:xfrm>
          <a:prstGeom prst="rect">
            <a:avLst/>
          </a:prstGeom>
          <a:ln>
            <a:noFill/>
          </a:ln>
        </p:spPr>
      </p:pic>
      <p:pic>
        <p:nvPicPr>
          <p:cNvPr id="20" name="Picture 19" descr="Book Stack.jpg"/>
          <p:cNvPicPr>
            <a:picLocks noChangeAspect="1"/>
          </p:cNvPicPr>
          <p:nvPr/>
        </p:nvPicPr>
        <p:blipFill>
          <a:blip r:embed="rId6" cstate="print">
            <a:extLst>
              <a:ext uri="{BEBA8EAE-BF5A-486C-A8C5-ECC9F3942E4B}">
                <a14:imgProps xmlns:a14="http://schemas.microsoft.com/office/drawing/2010/main">
                  <a14:imgLayer r:embed="rId9">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835400" y="6010910"/>
            <a:ext cx="1143000" cy="834390"/>
          </a:xfrm>
          <a:prstGeom prst="rect">
            <a:avLst/>
          </a:prstGeom>
          <a:ln>
            <a:noFill/>
          </a:ln>
        </p:spPr>
      </p:pic>
      <p:pic>
        <p:nvPicPr>
          <p:cNvPr id="21" name="Picture 20" descr="Book Stack.jpg"/>
          <p:cNvPicPr>
            <a:picLocks noChangeAspect="1"/>
          </p:cNvPicPr>
          <p:nvPr/>
        </p:nvPicPr>
        <p:blipFill>
          <a:blip r:embed="rId6" cstate="print">
            <a:extLst>
              <a:ext uri="{BEBA8EAE-BF5A-486C-A8C5-ECC9F3942E4B}">
                <a14:imgProps xmlns:a14="http://schemas.microsoft.com/office/drawing/2010/main">
                  <a14:imgLayer r:embed="rId10">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978400" y="5998210"/>
            <a:ext cx="1143000" cy="834390"/>
          </a:xfrm>
          <a:prstGeom prst="rect">
            <a:avLst/>
          </a:prstGeom>
          <a:ln>
            <a:noFill/>
          </a:ln>
        </p:spPr>
      </p:pic>
      <p:pic>
        <p:nvPicPr>
          <p:cNvPr id="22" name="Picture 21" descr="Book Stack.jpg"/>
          <p:cNvPicPr>
            <a:picLocks noChangeAspect="1"/>
          </p:cNvPicPr>
          <p:nvPr/>
        </p:nvPicPr>
        <p:blipFill>
          <a:blip r:embed="rId6" cstate="print">
            <a:extLst>
              <a:ext uri="{BEBA8EAE-BF5A-486C-A8C5-ECC9F3942E4B}">
                <a14:imgProps xmlns:a14="http://schemas.microsoft.com/office/drawing/2010/main">
                  <a14:imgLayer r:embed="rId11">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121400" y="5998210"/>
            <a:ext cx="1143000" cy="834390"/>
          </a:xfrm>
          <a:prstGeom prst="rect">
            <a:avLst/>
          </a:prstGeom>
          <a:ln>
            <a:noFill/>
          </a:ln>
        </p:spPr>
      </p:pic>
      <p:pic>
        <p:nvPicPr>
          <p:cNvPr id="23" name="Picture 22" descr="Book Stack.jpg"/>
          <p:cNvPicPr>
            <a:picLocks noChangeAspect="1"/>
          </p:cNvPicPr>
          <p:nvPr/>
        </p:nvPicPr>
        <p:blipFill>
          <a:blip r:embed="rId6" cstate="print">
            <a:extLst>
              <a:ext uri="{BEBA8EAE-BF5A-486C-A8C5-ECC9F3942E4B}">
                <a14:imgProps xmlns:a14="http://schemas.microsoft.com/office/drawing/2010/main">
                  <a14:imgLayer r:embed="rId12">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264400" y="6023610"/>
            <a:ext cx="1143000" cy="834390"/>
          </a:xfrm>
          <a:prstGeom prst="rect">
            <a:avLst/>
          </a:prstGeom>
          <a:ln>
            <a:noFill/>
          </a:ln>
        </p:spPr>
      </p:pic>
      <p:pic>
        <p:nvPicPr>
          <p:cNvPr id="24" name="Picture 23" descr="Book Stack.jpg"/>
          <p:cNvPicPr>
            <a:picLocks noChangeAspect="1"/>
          </p:cNvPicPr>
          <p:nvPr/>
        </p:nvPicPr>
        <p:blipFill>
          <a:blip r:embed="rId6" cstate="print">
            <a:extLst>
              <a:ext uri="{BEBA8EAE-BF5A-486C-A8C5-ECC9F3942E4B}">
                <a14:imgProps xmlns:a14="http://schemas.microsoft.com/office/drawing/2010/main">
                  <a14:imgLayer r:embed="rId13">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407400" y="6010910"/>
            <a:ext cx="1143000" cy="834390"/>
          </a:xfrm>
          <a:prstGeom prst="rect">
            <a:avLst/>
          </a:prstGeom>
          <a:ln>
            <a:noFill/>
          </a:ln>
        </p:spPr>
      </p:pic>
      <p:pic>
        <p:nvPicPr>
          <p:cNvPr id="25" name="Picture 24" descr="Book Stack.jpg"/>
          <p:cNvPicPr>
            <a:picLocks noChangeAspect="1"/>
          </p:cNvPicPr>
          <p:nvPr/>
        </p:nvPicPr>
        <p:blipFill>
          <a:blip r:embed="rId6" cstate="print">
            <a:extLst>
              <a:ext uri="{BEBA8EAE-BF5A-486C-A8C5-ECC9F3942E4B}">
                <a14:imgProps xmlns:a14="http://schemas.microsoft.com/office/drawing/2010/main">
                  <a14:imgLayer r:embed="rId1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550400" y="6010910"/>
            <a:ext cx="1143000" cy="834390"/>
          </a:xfrm>
          <a:prstGeom prst="rect">
            <a:avLst/>
          </a:prstGeom>
          <a:ln>
            <a:noFill/>
          </a:ln>
        </p:spPr>
      </p:pic>
      <p:pic>
        <p:nvPicPr>
          <p:cNvPr id="12" name="Picture 11"/>
          <p:cNvPicPr>
            <a:picLocks noChangeAspect="1"/>
          </p:cNvPicPr>
          <p:nvPr/>
        </p:nvPicPr>
        <p:blipFill>
          <a:blip r:embed="rId15"/>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92563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sz="4000" dirty="0">
                <a:latin typeface="Calibri" charset="0"/>
              </a:rPr>
              <a:t>Research Highlights</a:t>
            </a:r>
          </a:p>
        </p:txBody>
      </p:sp>
      <p:sp>
        <p:nvSpPr>
          <p:cNvPr id="21507" name="Content Placeholder 2"/>
          <p:cNvSpPr>
            <a:spLocks noGrp="1"/>
          </p:cNvSpPr>
          <p:nvPr>
            <p:ph idx="1"/>
          </p:nvPr>
        </p:nvSpPr>
        <p:spPr>
          <a:xfrm>
            <a:off x="1828800" y="1066801"/>
            <a:ext cx="8610600" cy="5105399"/>
          </a:xfrm>
        </p:spPr>
        <p:txBody>
          <a:bodyPr>
            <a:normAutofit fontScale="77500" lnSpcReduction="20000"/>
          </a:bodyPr>
          <a:lstStyle/>
          <a:p>
            <a:pPr>
              <a:lnSpc>
                <a:spcPct val="110000"/>
              </a:lnSpc>
            </a:pPr>
            <a:r>
              <a:rPr lang="en-US" sz="3100" dirty="0">
                <a:solidFill>
                  <a:srgbClr val="000000"/>
                </a:solidFill>
                <a:latin typeface="Times"/>
                <a:cs typeface="Times"/>
              </a:rPr>
              <a:t>Reading is good for teens: for developing social skills and empathy – (Bookworms vs. nerds, Mar et al 2005)</a:t>
            </a:r>
          </a:p>
          <a:p>
            <a:pPr>
              <a:lnSpc>
                <a:spcPct val="110000"/>
              </a:lnSpc>
            </a:pPr>
            <a:r>
              <a:rPr lang="en-US" sz="3100" dirty="0">
                <a:solidFill>
                  <a:srgbClr val="000000"/>
                </a:solidFill>
                <a:latin typeface="Times"/>
                <a:cs typeface="Times"/>
              </a:rPr>
              <a:t>Surveys of teens in Europe, Canada, Australia and US report: teens do choose to read books, newspapers, magazines, more than 20% read at least 3 </a:t>
            </a:r>
            <a:r>
              <a:rPr lang="en-US" sz="3100" dirty="0" err="1">
                <a:solidFill>
                  <a:srgbClr val="000000"/>
                </a:solidFill>
                <a:latin typeface="Times"/>
                <a:cs typeface="Times"/>
              </a:rPr>
              <a:t>hrs</a:t>
            </a:r>
            <a:r>
              <a:rPr lang="en-US" sz="3100" dirty="0">
                <a:solidFill>
                  <a:srgbClr val="000000"/>
                </a:solidFill>
                <a:latin typeface="Times"/>
                <a:cs typeface="Times"/>
              </a:rPr>
              <a:t> a week and YA books sell and </a:t>
            </a:r>
            <a:r>
              <a:rPr lang="en-US" sz="3100" dirty="0" err="1">
                <a:solidFill>
                  <a:srgbClr val="000000"/>
                </a:solidFill>
                <a:latin typeface="Times"/>
                <a:cs typeface="Times"/>
              </a:rPr>
              <a:t>circ</a:t>
            </a:r>
            <a:endParaRPr lang="en-US" sz="3100" dirty="0">
              <a:solidFill>
                <a:srgbClr val="000000"/>
              </a:solidFill>
              <a:latin typeface="Times"/>
              <a:cs typeface="Times"/>
            </a:endParaRPr>
          </a:p>
          <a:p>
            <a:pPr>
              <a:lnSpc>
                <a:spcPct val="110000"/>
              </a:lnSpc>
            </a:pPr>
            <a:r>
              <a:rPr lang="en-US" sz="3100" dirty="0">
                <a:solidFill>
                  <a:srgbClr val="000000"/>
                </a:solidFill>
                <a:latin typeface="Times"/>
                <a:cs typeface="Times"/>
              </a:rPr>
              <a:t>Girls tend to prefer narrative fiction books or graphic novels.  Adult fiction is also popular.  </a:t>
            </a:r>
          </a:p>
          <a:p>
            <a:pPr>
              <a:lnSpc>
                <a:spcPct val="110000"/>
              </a:lnSpc>
            </a:pPr>
            <a:r>
              <a:rPr lang="en-US" sz="3100" dirty="0">
                <a:solidFill>
                  <a:srgbClr val="000000"/>
                </a:solidFill>
                <a:latin typeface="Times"/>
                <a:cs typeface="Times"/>
              </a:rPr>
              <a:t>Boys are more likely to pick comic books, graphic novels (F or NF), gaming manuals, magazines, newspapers or any type of NF  </a:t>
            </a:r>
          </a:p>
          <a:p>
            <a:pPr>
              <a:lnSpc>
                <a:spcPct val="110000"/>
              </a:lnSpc>
            </a:pPr>
            <a:r>
              <a:rPr lang="en-US" sz="3100" dirty="0">
                <a:solidFill>
                  <a:srgbClr val="000000"/>
                </a:solidFill>
                <a:latin typeface="Times"/>
                <a:cs typeface="Times"/>
              </a:rPr>
              <a:t>Boys are less likely to consider these real “reading” and more likely to describe themselves as “nonreaders” to adults</a:t>
            </a:r>
          </a:p>
          <a:p>
            <a:pPr>
              <a:lnSpc>
                <a:spcPct val="110000"/>
              </a:lnSpc>
            </a:pPr>
            <a:r>
              <a:rPr lang="en-US" sz="3100" dirty="0">
                <a:solidFill>
                  <a:srgbClr val="000000"/>
                </a:solidFill>
                <a:latin typeface="Times"/>
                <a:cs typeface="Times"/>
              </a:rPr>
              <a:t>Audiobooks are increasingly popular with teen readers</a:t>
            </a:r>
          </a:p>
        </p:txBody>
      </p:sp>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21" name="Picture 20"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22" name="Picture 21"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23" name="Picture 22"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24" name="Picture 23"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5" name="Picture 24"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12" name="Picture 11"/>
          <p:cNvPicPr>
            <a:picLocks noChangeAspect="1"/>
          </p:cNvPicPr>
          <p:nvPr/>
        </p:nvPicPr>
        <p:blipFill>
          <a:blip r:embed="rId8"/>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06368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153400" cy="685800"/>
          </a:xfrm>
        </p:spPr>
        <p:txBody>
          <a:bodyPr>
            <a:normAutofit fontScale="90000"/>
          </a:bodyPr>
          <a:lstStyle/>
          <a:p>
            <a:r>
              <a:rPr lang="en-US" sz="4000" dirty="0">
                <a:latin typeface="Times"/>
                <a:cs typeface="Times"/>
              </a:rPr>
              <a:t>Guidelines for Young Adult RA: DON’T</a:t>
            </a:r>
          </a:p>
        </p:txBody>
      </p:sp>
      <p:sp>
        <p:nvSpPr>
          <p:cNvPr id="3" name="Content Placeholder 2"/>
          <p:cNvSpPr>
            <a:spLocks noGrp="1"/>
          </p:cNvSpPr>
          <p:nvPr>
            <p:ph idx="1"/>
          </p:nvPr>
        </p:nvSpPr>
        <p:spPr>
          <a:xfrm>
            <a:off x="1828800" y="914400"/>
            <a:ext cx="8458200" cy="4953000"/>
          </a:xfrm>
        </p:spPr>
        <p:txBody>
          <a:bodyPr>
            <a:noAutofit/>
          </a:bodyPr>
          <a:lstStyle/>
          <a:p>
            <a:pPr>
              <a:buFont typeface="Arial"/>
              <a:buChar char="•"/>
            </a:pPr>
            <a:r>
              <a:rPr lang="en-US" sz="2200" dirty="0">
                <a:solidFill>
                  <a:srgbClr val="000000"/>
                </a:solidFill>
                <a:latin typeface="Times"/>
                <a:cs typeface="Times"/>
              </a:rPr>
              <a:t>EVER make any kind of judging statement when talking to teen readers</a:t>
            </a:r>
          </a:p>
          <a:p>
            <a:pPr>
              <a:buFont typeface="Arial"/>
              <a:buChar char="•"/>
            </a:pPr>
            <a:r>
              <a:rPr lang="en-US" sz="2200" dirty="0">
                <a:solidFill>
                  <a:srgbClr val="000000"/>
                </a:solidFill>
                <a:latin typeface="Times"/>
                <a:cs typeface="Times"/>
              </a:rPr>
              <a:t>Suggest really old materials (as in I loved that when I was a teen) (exception for still publishing authors)</a:t>
            </a:r>
          </a:p>
          <a:p>
            <a:pPr>
              <a:buFont typeface="Arial"/>
              <a:buChar char="•"/>
            </a:pPr>
            <a:r>
              <a:rPr lang="en-US" sz="2200" dirty="0">
                <a:solidFill>
                  <a:srgbClr val="000000"/>
                </a:solidFill>
                <a:latin typeface="Times"/>
                <a:cs typeface="Times"/>
              </a:rPr>
              <a:t>Push your favorite books</a:t>
            </a:r>
          </a:p>
          <a:p>
            <a:pPr>
              <a:buFont typeface="Arial"/>
              <a:buChar char="•"/>
            </a:pPr>
            <a:r>
              <a:rPr lang="en-US" sz="2200" dirty="0">
                <a:solidFill>
                  <a:srgbClr val="000000"/>
                </a:solidFill>
                <a:latin typeface="Times"/>
                <a:cs typeface="Times"/>
              </a:rPr>
              <a:t>Encourage teens to read “quality” books or “move them up” to better books</a:t>
            </a:r>
          </a:p>
          <a:p>
            <a:pPr>
              <a:buFont typeface="Arial"/>
              <a:buChar char="•"/>
            </a:pPr>
            <a:r>
              <a:rPr lang="en-US" sz="2200" dirty="0">
                <a:solidFill>
                  <a:srgbClr val="000000"/>
                </a:solidFill>
                <a:latin typeface="Times"/>
                <a:cs typeface="Times"/>
              </a:rPr>
              <a:t>Tell teens only books (or fiction) count as really reading</a:t>
            </a:r>
          </a:p>
          <a:p>
            <a:pPr>
              <a:buFont typeface="Arial"/>
              <a:buChar char="•"/>
            </a:pPr>
            <a:r>
              <a:rPr lang="en-US" sz="2200" dirty="0">
                <a:solidFill>
                  <a:srgbClr val="000000"/>
                </a:solidFill>
                <a:latin typeface="Times"/>
                <a:cs typeface="Times"/>
              </a:rPr>
              <a:t> Read only YA books</a:t>
            </a:r>
          </a:p>
          <a:p>
            <a:pPr>
              <a:buFont typeface="Arial"/>
              <a:buChar char="•"/>
            </a:pPr>
            <a:r>
              <a:rPr lang="en-US" sz="2200" dirty="0">
                <a:solidFill>
                  <a:srgbClr val="000000"/>
                </a:solidFill>
                <a:latin typeface="Times"/>
                <a:cs typeface="Times"/>
              </a:rPr>
              <a:t>Forget the Rules of Leisure Reading</a:t>
            </a:r>
            <a:endParaRPr lang="en-US" sz="2200" dirty="0">
              <a:latin typeface="Times"/>
              <a:cs typeface="Times"/>
            </a:endParaRPr>
          </a:p>
        </p:txBody>
      </p:sp>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21" name="Picture 20"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22" name="Picture 21"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23" name="Picture 22"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24" name="Picture 23"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25" name="Picture 24"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12" name="Picture 11"/>
          <p:cNvPicPr>
            <a:picLocks noChangeAspect="1"/>
          </p:cNvPicPr>
          <p:nvPr/>
        </p:nvPicPr>
        <p:blipFill>
          <a:blip r:embed="rId8"/>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13554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0"/>
            <a:ext cx="8229600" cy="838200"/>
          </a:xfrm>
        </p:spPr>
        <p:txBody>
          <a:bodyPr/>
          <a:lstStyle/>
          <a:p>
            <a:r>
              <a:rPr lang="en-US" sz="3600" dirty="0">
                <a:latin typeface="Times"/>
                <a:cs typeface="Times"/>
              </a:rPr>
              <a:t>Guidelines for Young Adult RA: DO</a:t>
            </a:r>
          </a:p>
        </p:txBody>
      </p:sp>
      <p:sp>
        <p:nvSpPr>
          <p:cNvPr id="35843" name="Content Placeholder 2"/>
          <p:cNvSpPr>
            <a:spLocks noGrp="1"/>
          </p:cNvSpPr>
          <p:nvPr>
            <p:ph idx="1"/>
          </p:nvPr>
        </p:nvSpPr>
        <p:spPr>
          <a:xfrm>
            <a:off x="1981200" y="914401"/>
            <a:ext cx="8534400" cy="5211763"/>
          </a:xfrm>
        </p:spPr>
        <p:txBody>
          <a:bodyPr>
            <a:normAutofit lnSpcReduction="10000"/>
          </a:bodyPr>
          <a:lstStyle/>
          <a:p>
            <a:pPr marL="0" indent="0">
              <a:spcAft>
                <a:spcPts val="600"/>
              </a:spcAft>
              <a:buNone/>
            </a:pPr>
            <a:r>
              <a:rPr lang="en-US" sz="2400" dirty="0">
                <a:solidFill>
                  <a:srgbClr val="000000"/>
                </a:solidFill>
                <a:latin typeface="Calibri" charset="0"/>
              </a:rPr>
              <a:t>• </a:t>
            </a:r>
            <a:r>
              <a:rPr lang="en-US" sz="2400" dirty="0">
                <a:solidFill>
                  <a:srgbClr val="000000"/>
                </a:solidFill>
                <a:latin typeface="Times"/>
                <a:cs typeface="Times"/>
              </a:rPr>
              <a:t>Stock popular materials &amp; replace them when they wear out or walk out</a:t>
            </a:r>
          </a:p>
          <a:p>
            <a:pPr marL="0" indent="0">
              <a:spcAft>
                <a:spcPts val="600"/>
              </a:spcAft>
              <a:buNone/>
            </a:pPr>
            <a:r>
              <a:rPr lang="en-US" sz="2400" dirty="0">
                <a:solidFill>
                  <a:srgbClr val="000000"/>
                </a:solidFill>
                <a:latin typeface="Times"/>
                <a:cs typeface="Times"/>
              </a:rPr>
              <a:t>•  Have nonfiction, graphic novels, magazines and audiobooks in your YA collection</a:t>
            </a:r>
          </a:p>
          <a:p>
            <a:pPr marL="0" indent="0">
              <a:spcAft>
                <a:spcPts val="600"/>
              </a:spcAft>
              <a:buNone/>
            </a:pPr>
            <a:r>
              <a:rPr lang="en-US" sz="2400" dirty="0">
                <a:solidFill>
                  <a:srgbClr val="000000"/>
                </a:solidFill>
                <a:latin typeface="Times"/>
                <a:cs typeface="Times"/>
              </a:rPr>
              <a:t>•  Read nonfiction, graphic novels, manga, magazines and adult fiction, and listen to audiobooks of all types, even if it is only in </a:t>
            </a:r>
            <a:r>
              <a:rPr lang="ja-JP" altLang="en-US" sz="2400" dirty="0">
                <a:solidFill>
                  <a:srgbClr val="000000"/>
                </a:solidFill>
                <a:latin typeface="Times"/>
                <a:cs typeface="Times"/>
              </a:rPr>
              <a:t>“</a:t>
            </a:r>
            <a:r>
              <a:rPr lang="en-US" sz="2400" dirty="0">
                <a:solidFill>
                  <a:srgbClr val="000000"/>
                </a:solidFill>
                <a:latin typeface="Times"/>
                <a:cs typeface="Times"/>
              </a:rPr>
              <a:t>10 Minutes</a:t>
            </a:r>
            <a:r>
              <a:rPr lang="ja-JP" altLang="en-US" sz="2400" dirty="0">
                <a:solidFill>
                  <a:srgbClr val="000000"/>
                </a:solidFill>
                <a:latin typeface="Times"/>
                <a:cs typeface="Times"/>
              </a:rPr>
              <a:t>”</a:t>
            </a:r>
            <a:endParaRPr lang="en-US" sz="2400" dirty="0">
              <a:solidFill>
                <a:srgbClr val="000000"/>
              </a:solidFill>
              <a:latin typeface="Times"/>
              <a:cs typeface="Times"/>
            </a:endParaRPr>
          </a:p>
          <a:p>
            <a:pPr marL="0" indent="0">
              <a:spcAft>
                <a:spcPts val="600"/>
              </a:spcAft>
              <a:buNone/>
            </a:pPr>
            <a:r>
              <a:rPr lang="en-US" sz="2400" dirty="0">
                <a:solidFill>
                  <a:srgbClr val="000000"/>
                </a:solidFill>
                <a:latin typeface="Times"/>
                <a:cs typeface="Times"/>
              </a:rPr>
              <a:t>•  Keep a journal to remember what you </a:t>
            </a:r>
            <a:r>
              <a:rPr lang="ja-JP" altLang="en-US" sz="2400" dirty="0">
                <a:solidFill>
                  <a:srgbClr val="000000"/>
                </a:solidFill>
                <a:latin typeface="Times"/>
                <a:cs typeface="Times"/>
              </a:rPr>
              <a:t>“</a:t>
            </a:r>
            <a:r>
              <a:rPr lang="en-US" sz="2400" dirty="0">
                <a:solidFill>
                  <a:srgbClr val="000000"/>
                </a:solidFill>
                <a:latin typeface="Times"/>
                <a:cs typeface="Times"/>
              </a:rPr>
              <a:t>read</a:t>
            </a:r>
            <a:r>
              <a:rPr lang="ja-JP" altLang="en-US" sz="2400" dirty="0">
                <a:solidFill>
                  <a:srgbClr val="000000"/>
                </a:solidFill>
                <a:latin typeface="Times"/>
                <a:cs typeface="Times"/>
              </a:rPr>
              <a:t>”</a:t>
            </a:r>
            <a:endParaRPr lang="en-US" sz="2400" dirty="0">
              <a:solidFill>
                <a:srgbClr val="000000"/>
              </a:solidFill>
              <a:latin typeface="Times"/>
              <a:cs typeface="Times"/>
            </a:endParaRPr>
          </a:p>
          <a:p>
            <a:pPr marL="0" indent="0">
              <a:spcAft>
                <a:spcPts val="600"/>
              </a:spcAft>
              <a:buNone/>
            </a:pPr>
            <a:r>
              <a:rPr lang="en-US" sz="2400" dirty="0">
                <a:solidFill>
                  <a:srgbClr val="000000"/>
                </a:solidFill>
                <a:latin typeface="Times"/>
                <a:cs typeface="Times"/>
              </a:rPr>
              <a:t>•  Suggest nonfiction, graphic novels, manga, audiobooks, and adult fiction</a:t>
            </a:r>
          </a:p>
          <a:p>
            <a:pPr marL="0" indent="0">
              <a:spcAft>
                <a:spcPts val="600"/>
              </a:spcAft>
              <a:buNone/>
            </a:pPr>
            <a:r>
              <a:rPr lang="en-US" sz="2400" dirty="0">
                <a:solidFill>
                  <a:srgbClr val="000000"/>
                </a:solidFill>
                <a:latin typeface="Times"/>
                <a:cs typeface="Times"/>
              </a:rPr>
              <a:t>•  Be specific, not abstract when describing your suggestions</a:t>
            </a:r>
          </a:p>
          <a:p>
            <a:pPr marL="0" indent="0">
              <a:spcAft>
                <a:spcPts val="600"/>
              </a:spcAft>
              <a:buNone/>
            </a:pPr>
            <a:r>
              <a:rPr lang="en-US" sz="2400" dirty="0">
                <a:solidFill>
                  <a:srgbClr val="000000"/>
                </a:solidFill>
                <a:latin typeface="Times"/>
                <a:cs typeface="Times"/>
              </a:rPr>
              <a:t>•  Admit your likes and dislikes when asked – be honest with your teens!</a:t>
            </a:r>
            <a:endParaRPr lang="en-US" sz="2400" dirty="0">
              <a:latin typeface="Times"/>
              <a:cs typeface="Times"/>
            </a:endParaRPr>
          </a:p>
        </p:txBody>
      </p:sp>
      <p:pic>
        <p:nvPicPr>
          <p:cNvPr id="26" name="Picture 25"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447800" y="6023610"/>
            <a:ext cx="1143000" cy="834390"/>
          </a:xfrm>
          <a:prstGeom prst="rect">
            <a:avLst/>
          </a:prstGeom>
          <a:ln>
            <a:noFill/>
          </a:ln>
        </p:spPr>
      </p:pic>
      <p:pic>
        <p:nvPicPr>
          <p:cNvPr id="27" name="Picture 26"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590800" y="6023610"/>
            <a:ext cx="1143000" cy="834390"/>
          </a:xfrm>
          <a:prstGeom prst="rect">
            <a:avLst/>
          </a:prstGeom>
          <a:ln>
            <a:noFill/>
          </a:ln>
        </p:spPr>
      </p:pic>
      <p:pic>
        <p:nvPicPr>
          <p:cNvPr id="28" name="Picture 27"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733800" y="6023610"/>
            <a:ext cx="1143000" cy="834390"/>
          </a:xfrm>
          <a:prstGeom prst="rect">
            <a:avLst/>
          </a:prstGeom>
          <a:ln>
            <a:noFill/>
          </a:ln>
        </p:spPr>
      </p:pic>
      <p:pic>
        <p:nvPicPr>
          <p:cNvPr id="29" name="Picture 28"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876800" y="6010910"/>
            <a:ext cx="1143000" cy="834390"/>
          </a:xfrm>
          <a:prstGeom prst="rect">
            <a:avLst/>
          </a:prstGeom>
          <a:ln>
            <a:noFill/>
          </a:ln>
        </p:spPr>
      </p:pic>
      <p:pic>
        <p:nvPicPr>
          <p:cNvPr id="30" name="Picture 29"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19800" y="6010910"/>
            <a:ext cx="1143000" cy="834390"/>
          </a:xfrm>
          <a:prstGeom prst="rect">
            <a:avLst/>
          </a:prstGeom>
          <a:ln>
            <a:noFill/>
          </a:ln>
        </p:spPr>
      </p:pic>
      <p:pic>
        <p:nvPicPr>
          <p:cNvPr id="31" name="Picture 30"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162800" y="6036310"/>
            <a:ext cx="1143000" cy="834390"/>
          </a:xfrm>
          <a:prstGeom prst="rect">
            <a:avLst/>
          </a:prstGeom>
          <a:ln>
            <a:noFill/>
          </a:ln>
        </p:spPr>
      </p:pic>
      <p:pic>
        <p:nvPicPr>
          <p:cNvPr id="32" name="Picture 31" descr="Book Stack.jpg"/>
          <p:cNvPicPr>
            <a:picLocks noChangeAspect="1"/>
          </p:cNvPicPr>
          <p:nvPr/>
        </p:nvPicPr>
        <p:blipFill>
          <a:blip r:embed="rId3" cstate="print">
            <a:extLst>
              <a:ext uri="{BEBA8EAE-BF5A-486C-A8C5-ECC9F3942E4B}">
                <a14:imgProps xmlns:a14="http://schemas.microsoft.com/office/drawing/2010/main">
                  <a14:imgLayer r:embed="rId8">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05800" y="6023610"/>
            <a:ext cx="1143000" cy="834390"/>
          </a:xfrm>
          <a:prstGeom prst="rect">
            <a:avLst/>
          </a:prstGeom>
          <a:ln>
            <a:noFill/>
          </a:ln>
        </p:spPr>
      </p:pic>
      <p:pic>
        <p:nvPicPr>
          <p:cNvPr id="33" name="Picture 32"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448800" y="6023610"/>
            <a:ext cx="1143000" cy="834390"/>
          </a:xfrm>
          <a:prstGeom prst="rect">
            <a:avLst/>
          </a:prstGeom>
          <a:ln>
            <a:noFill/>
          </a:ln>
        </p:spPr>
      </p:pic>
      <p:pic>
        <p:nvPicPr>
          <p:cNvPr id="12" name="Picture 11"/>
          <p:cNvPicPr>
            <a:picLocks noChangeAspect="1"/>
          </p:cNvPicPr>
          <p:nvPr/>
        </p:nvPicPr>
        <p:blipFill>
          <a:blip r:embed="rId9"/>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57924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274638"/>
            <a:ext cx="8229600" cy="868362"/>
          </a:xfrm>
        </p:spPr>
        <p:txBody>
          <a:bodyPr/>
          <a:lstStyle/>
          <a:p>
            <a:r>
              <a:rPr lang="en-US" dirty="0">
                <a:latin typeface="Times"/>
                <a:cs typeface="Times"/>
              </a:rPr>
              <a:t>Examples of RA Interactions</a:t>
            </a:r>
          </a:p>
        </p:txBody>
      </p:sp>
      <p:sp>
        <p:nvSpPr>
          <p:cNvPr id="27651" name="Content Placeholder 2"/>
          <p:cNvSpPr>
            <a:spLocks noGrp="1"/>
          </p:cNvSpPr>
          <p:nvPr>
            <p:ph idx="1"/>
          </p:nvPr>
        </p:nvSpPr>
        <p:spPr>
          <a:xfrm>
            <a:off x="2438400" y="1219200"/>
            <a:ext cx="7848600" cy="4648200"/>
          </a:xfrm>
        </p:spPr>
        <p:txBody>
          <a:bodyPr/>
          <a:lstStyle/>
          <a:p>
            <a:pPr marL="0" indent="0">
              <a:lnSpc>
                <a:spcPct val="80000"/>
              </a:lnSpc>
              <a:buNone/>
            </a:pPr>
            <a:r>
              <a:rPr lang="en-US" b="1" dirty="0">
                <a:latin typeface="Times"/>
                <a:cs typeface="Times"/>
              </a:rPr>
              <a:t>Teen reading Shakespeare graphic novel</a:t>
            </a:r>
          </a:p>
          <a:p>
            <a:pPr marL="0" indent="0">
              <a:lnSpc>
                <a:spcPct val="80000"/>
              </a:lnSpc>
              <a:buNone/>
            </a:pPr>
            <a:endParaRPr lang="en-US" dirty="0">
              <a:latin typeface="Times"/>
              <a:cs typeface="Times"/>
            </a:endParaRPr>
          </a:p>
          <a:p>
            <a:pPr marL="0" indent="0">
              <a:lnSpc>
                <a:spcPct val="80000"/>
              </a:lnSpc>
              <a:buNone/>
            </a:pPr>
            <a:r>
              <a:rPr lang="en-US" dirty="0">
                <a:latin typeface="Times"/>
                <a:cs typeface="Times"/>
              </a:rPr>
              <a:t>“We have the real book, here it is</a:t>
            </a:r>
            <a:r>
              <a:rPr lang="ja-JP" altLang="en-US" dirty="0">
                <a:latin typeface="Times"/>
                <a:cs typeface="Times"/>
              </a:rPr>
              <a:t>”</a:t>
            </a:r>
            <a:r>
              <a:rPr lang="en-US" dirty="0">
                <a:latin typeface="Times"/>
                <a:cs typeface="Times"/>
              </a:rPr>
              <a:t> (puts in hand)</a:t>
            </a:r>
          </a:p>
          <a:p>
            <a:pPr marL="0" indent="0" algn="ctr">
              <a:lnSpc>
                <a:spcPct val="80000"/>
              </a:lnSpc>
              <a:buNone/>
            </a:pPr>
            <a:r>
              <a:rPr lang="en-US" dirty="0">
                <a:latin typeface="Times"/>
                <a:cs typeface="Times"/>
              </a:rPr>
              <a:t>OR</a:t>
            </a:r>
          </a:p>
          <a:p>
            <a:pPr marL="0" indent="0">
              <a:lnSpc>
                <a:spcPct val="80000"/>
              </a:lnSpc>
              <a:buNone/>
            </a:pPr>
            <a:r>
              <a:rPr lang="en-US" dirty="0">
                <a:latin typeface="Times"/>
                <a:cs typeface="Times"/>
              </a:rPr>
              <a:t>“Did you know we have a GN collection with other classic stories?  Here are some of the others I’ve heard are good (lays GNs on table)</a:t>
            </a:r>
            <a:r>
              <a:rPr lang="ja-JP" altLang="en-US" dirty="0">
                <a:latin typeface="Times"/>
                <a:cs typeface="Times"/>
              </a:rPr>
              <a:t>”</a:t>
            </a:r>
            <a:r>
              <a:rPr lang="en-US" dirty="0">
                <a:latin typeface="Times"/>
                <a:cs typeface="Times"/>
              </a:rPr>
              <a:t>    </a:t>
            </a:r>
          </a:p>
          <a:p>
            <a:pPr marL="0" indent="0">
              <a:lnSpc>
                <a:spcPct val="80000"/>
              </a:lnSpc>
              <a:buNone/>
            </a:pPr>
            <a:r>
              <a:rPr lang="en-US" dirty="0">
                <a:latin typeface="Times"/>
                <a:cs typeface="Times"/>
              </a:rPr>
              <a:t>“Did you know there are several different versions of that play in the library?</a:t>
            </a:r>
            <a:r>
              <a:rPr lang="ja-JP" altLang="en-US" dirty="0">
                <a:latin typeface="Times"/>
                <a:cs typeface="Times"/>
              </a:rPr>
              <a:t>”</a:t>
            </a:r>
            <a:r>
              <a:rPr lang="en-US" dirty="0">
                <a:latin typeface="Times"/>
                <a:cs typeface="Times"/>
              </a:rPr>
              <a:t> </a:t>
            </a:r>
          </a:p>
        </p:txBody>
      </p:sp>
      <p:pic>
        <p:nvPicPr>
          <p:cNvPr id="18" name="Picture 17" descr="Book St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1524000" y="6023610"/>
            <a:ext cx="1143000" cy="834390"/>
          </a:xfrm>
          <a:prstGeom prst="rect">
            <a:avLst/>
          </a:prstGeom>
          <a:ln>
            <a:noFill/>
          </a:ln>
        </p:spPr>
      </p:pic>
      <p:pic>
        <p:nvPicPr>
          <p:cNvPr id="19" name="Picture 18"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2667000" y="6023610"/>
            <a:ext cx="1143000" cy="834390"/>
          </a:xfrm>
          <a:prstGeom prst="rect">
            <a:avLst/>
          </a:prstGeom>
          <a:ln>
            <a:noFill/>
          </a:ln>
        </p:spPr>
      </p:pic>
      <p:pic>
        <p:nvPicPr>
          <p:cNvPr id="20" name="Picture 19" descr="Book Stack.jpg"/>
          <p:cNvPicPr>
            <a:picLocks noChangeAspect="1"/>
          </p:cNvPicPr>
          <p:nvPr/>
        </p:nvPicPr>
        <p:blipFill>
          <a:blip r:embed="rId3" cstate="print">
            <a:extLst>
              <a:ext uri="{BEBA8EAE-BF5A-486C-A8C5-ECC9F3942E4B}">
                <a14:imgProps xmlns:a14="http://schemas.microsoft.com/office/drawing/2010/main">
                  <a14:imgLayer r:embed="rId6">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3810000" y="6023610"/>
            <a:ext cx="1143000" cy="834390"/>
          </a:xfrm>
          <a:prstGeom prst="rect">
            <a:avLst/>
          </a:prstGeom>
          <a:ln>
            <a:noFill/>
          </a:ln>
        </p:spPr>
      </p:pic>
      <p:pic>
        <p:nvPicPr>
          <p:cNvPr id="21" name="Picture 20"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4953000" y="6010910"/>
            <a:ext cx="1143000" cy="834390"/>
          </a:xfrm>
          <a:prstGeom prst="rect">
            <a:avLst/>
          </a:prstGeom>
          <a:ln>
            <a:noFill/>
          </a:ln>
        </p:spPr>
      </p:pic>
      <p:pic>
        <p:nvPicPr>
          <p:cNvPr id="22" name="Picture 21"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6096000" y="6010910"/>
            <a:ext cx="1143000" cy="834390"/>
          </a:xfrm>
          <a:prstGeom prst="rect">
            <a:avLst/>
          </a:prstGeom>
          <a:ln>
            <a:noFill/>
          </a:ln>
        </p:spPr>
      </p:pic>
      <p:pic>
        <p:nvPicPr>
          <p:cNvPr id="23" name="Picture 22" descr="Book Stack.jpg"/>
          <p:cNvPicPr>
            <a:picLocks noChangeAspect="1"/>
          </p:cNvPicPr>
          <p:nvPr/>
        </p:nvPicPr>
        <p:blipFill>
          <a:blip r:embed="rId3" cstate="print">
            <a:extLst>
              <a:ext uri="{BEBA8EAE-BF5A-486C-A8C5-ECC9F3942E4B}">
                <a14:imgProps xmlns:a14="http://schemas.microsoft.com/office/drawing/2010/main">
                  <a14:imgLayer r:embed="rId7">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7239000" y="6036310"/>
            <a:ext cx="1143000" cy="834390"/>
          </a:xfrm>
          <a:prstGeom prst="rect">
            <a:avLst/>
          </a:prstGeom>
          <a:ln>
            <a:noFill/>
          </a:ln>
        </p:spPr>
      </p:pic>
      <p:pic>
        <p:nvPicPr>
          <p:cNvPr id="24" name="Picture 23"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8382000" y="6023610"/>
            <a:ext cx="1143000" cy="834390"/>
          </a:xfrm>
          <a:prstGeom prst="rect">
            <a:avLst/>
          </a:prstGeom>
          <a:ln>
            <a:noFill/>
          </a:ln>
        </p:spPr>
      </p:pic>
      <p:pic>
        <p:nvPicPr>
          <p:cNvPr id="25" name="Picture 24" descr="Book Stack.jpg"/>
          <p:cNvPicPr>
            <a:picLocks noChangeAspect="1"/>
          </p:cNvPicPr>
          <p:nvPr/>
        </p:nvPicPr>
        <p:blipFill>
          <a:blip r:embed="rId3" cstate="print">
            <a:extLst>
              <a:ext uri="{BEBA8EAE-BF5A-486C-A8C5-ECC9F3942E4B}">
                <a14:imgProps xmlns:a14="http://schemas.microsoft.com/office/drawing/2010/main">
                  <a14:imgLayer r:embed="rId5">
                    <a14:imgEffect>
                      <a14:backgroundRemoval t="0" b="89498" l="1167" r="92167"/>
                    </a14:imgEffect>
                  </a14:imgLayer>
                </a14:imgProps>
              </a:ext>
              <a:ext uri="{28A0092B-C50C-407E-A947-70E740481C1C}">
                <a14:useLocalDpi xmlns:a14="http://schemas.microsoft.com/office/drawing/2010/main" val="0"/>
              </a:ext>
            </a:extLst>
          </a:blip>
          <a:stretch>
            <a:fillRect/>
          </a:stretch>
        </p:blipFill>
        <p:spPr>
          <a:xfrm>
            <a:off x="9525000" y="6023610"/>
            <a:ext cx="1143000" cy="834390"/>
          </a:xfrm>
          <a:prstGeom prst="rect">
            <a:avLst/>
          </a:prstGeom>
          <a:ln>
            <a:noFill/>
          </a:ln>
        </p:spPr>
      </p:pic>
      <p:pic>
        <p:nvPicPr>
          <p:cNvPr id="12" name="Picture 11"/>
          <p:cNvPicPr>
            <a:picLocks noChangeAspect="1"/>
          </p:cNvPicPr>
          <p:nvPr/>
        </p:nvPicPr>
        <p:blipFill>
          <a:blip r:embed="rId8"/>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85213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274638"/>
            <a:ext cx="8229600" cy="944562"/>
          </a:xfrm>
        </p:spPr>
        <p:txBody>
          <a:bodyPr/>
          <a:lstStyle/>
          <a:p>
            <a:r>
              <a:rPr lang="en-US">
                <a:latin typeface="Calibri" charset="0"/>
              </a:rPr>
              <a:t>Examples of RA Interactions</a:t>
            </a:r>
          </a:p>
        </p:txBody>
      </p:sp>
      <p:sp>
        <p:nvSpPr>
          <p:cNvPr id="3" name="Content Placeholder 2"/>
          <p:cNvSpPr>
            <a:spLocks noGrp="1"/>
          </p:cNvSpPr>
          <p:nvPr>
            <p:ph idx="1"/>
          </p:nvPr>
        </p:nvSpPr>
        <p:spPr>
          <a:xfrm>
            <a:off x="1905000" y="1219200"/>
            <a:ext cx="8229600" cy="4876800"/>
          </a:xfrm>
        </p:spPr>
        <p:txBody>
          <a:bodyPr>
            <a:normAutofit/>
          </a:bodyPr>
          <a:lstStyle/>
          <a:p>
            <a:pPr marL="0" indent="0">
              <a:buNone/>
            </a:pPr>
            <a:r>
              <a:rPr lang="en-US" b="1" dirty="0">
                <a:latin typeface="Times"/>
                <a:cs typeface="Times"/>
              </a:rPr>
              <a:t>Young looking teen in adult fiction area</a:t>
            </a:r>
          </a:p>
          <a:p>
            <a:pPr marL="0" indent="0">
              <a:buNone/>
            </a:pPr>
            <a:r>
              <a:rPr lang="en-US" dirty="0">
                <a:latin typeface="Times"/>
                <a:cs typeface="Times"/>
              </a:rPr>
              <a:t>“These books are too mature for you, let me take you to the </a:t>
            </a:r>
            <a:r>
              <a:rPr lang="en-US" dirty="0" err="1">
                <a:latin typeface="Times"/>
                <a:cs typeface="Times"/>
              </a:rPr>
              <a:t>childrens</a:t>
            </a:r>
            <a:r>
              <a:rPr lang="en-US" dirty="0">
                <a:latin typeface="Times"/>
                <a:cs typeface="Times"/>
              </a:rPr>
              <a:t> (or YA) area” </a:t>
            </a:r>
          </a:p>
          <a:p>
            <a:pPr marL="0" indent="0">
              <a:buNone/>
            </a:pPr>
            <a:r>
              <a:rPr lang="en-US" dirty="0">
                <a:latin typeface="Times"/>
                <a:cs typeface="Times"/>
              </a:rPr>
              <a:t>“ Are you sure you want to reading such adult books?</a:t>
            </a:r>
            <a:r>
              <a:rPr lang="ja-JP" altLang="en-US" dirty="0">
                <a:latin typeface="Times"/>
                <a:cs typeface="Times"/>
              </a:rPr>
              <a:t>”</a:t>
            </a:r>
            <a:r>
              <a:rPr lang="en-US" dirty="0">
                <a:latin typeface="Times"/>
                <a:cs typeface="Times"/>
              </a:rPr>
              <a:t>  </a:t>
            </a:r>
          </a:p>
          <a:p>
            <a:pPr marL="0" indent="0">
              <a:buNone/>
            </a:pPr>
            <a:r>
              <a:rPr lang="en-US" dirty="0">
                <a:latin typeface="Times"/>
                <a:cs typeface="Times"/>
              </a:rPr>
              <a:t>“Would your parents think it was OK?</a:t>
            </a:r>
            <a:r>
              <a:rPr lang="ja-JP" altLang="en-US" dirty="0">
                <a:latin typeface="Times"/>
                <a:cs typeface="Times"/>
              </a:rPr>
              <a:t>”</a:t>
            </a:r>
            <a:endParaRPr lang="en-US" dirty="0">
              <a:latin typeface="Times"/>
              <a:cs typeface="Times"/>
            </a:endParaRPr>
          </a:p>
          <a:p>
            <a:pPr marL="0" indent="0" algn="ctr">
              <a:buNone/>
            </a:pPr>
            <a:r>
              <a:rPr lang="en-US" dirty="0">
                <a:latin typeface="Times"/>
                <a:cs typeface="Times"/>
              </a:rPr>
              <a:t>OR</a:t>
            </a:r>
          </a:p>
          <a:p>
            <a:pPr marL="0" indent="0">
              <a:buNone/>
            </a:pPr>
            <a:r>
              <a:rPr lang="en-US" dirty="0">
                <a:latin typeface="Times"/>
                <a:cs typeface="Times"/>
              </a:rPr>
              <a:t>“There are lots of books to choose from here, are there some authors you like in this area? Would you like some ideas on which ones you might enjoy the most?</a:t>
            </a:r>
            <a:r>
              <a:rPr lang="ja-JP" altLang="en-US" dirty="0">
                <a:latin typeface="Times"/>
                <a:cs typeface="Times"/>
              </a:rPr>
              <a:t>”</a:t>
            </a:r>
            <a:endParaRPr lang="en-US" dirty="0">
              <a:latin typeface="Times"/>
              <a:cs typeface="Times"/>
            </a:endParaRPr>
          </a:p>
        </p:txBody>
      </p:sp>
      <p:pic>
        <p:nvPicPr>
          <p:cNvPr id="29700"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666875"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6"/>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341564" y="6316664"/>
            <a:ext cx="630237"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971800"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3" name="Picture 8"/>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600450" y="6316664"/>
            <a:ext cx="630238"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Picture 9"/>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230688"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5" name="Picture 1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859339" y="6316664"/>
            <a:ext cx="630237"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6" name="Picture 5"/>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489575"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7" name="Picture 6"/>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118225" y="6316664"/>
            <a:ext cx="630238"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8" name="Picture 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748464" y="6316664"/>
            <a:ext cx="630237"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9" name="Picture 8"/>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378700"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0" name="Picture 9"/>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8007350" y="6316664"/>
            <a:ext cx="630238"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1" name="Picture 1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8637588"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2" name="Picture 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9266239" y="6316664"/>
            <a:ext cx="630237"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3" name="Picture 8"/>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9896475" y="6316664"/>
            <a:ext cx="6286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4"/>
          <a:stretch>
            <a:fillRect/>
          </a:stretch>
        </p:blipFill>
        <p:spPr>
          <a:xfrm>
            <a:off x="10591800" y="129117"/>
            <a:ext cx="1280583" cy="709083"/>
          </a:xfrm>
          <a:prstGeom prst="rect">
            <a:avLst/>
          </a:prstGeom>
        </p:spPr>
      </p:pic>
    </p:spTree>
    <p:extLst>
      <p:ext uri="{BB962C8B-B14F-4D97-AF65-F5344CB8AC3E}">
        <p14:creationId xmlns:p14="http://schemas.microsoft.com/office/powerpoint/2010/main" val="22023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1489</Words>
  <Application>Microsoft Office PowerPoint</Application>
  <PresentationFormat>Widescreen</PresentationFormat>
  <Paragraphs>119</Paragraphs>
  <Slides>15</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ＭＳ Ｐゴシック</vt:lpstr>
      <vt:lpstr>Arial</vt:lpstr>
      <vt:lpstr>Calibri</vt:lpstr>
      <vt:lpstr>Calibri Light</vt:lpstr>
      <vt:lpstr>Palatino</vt:lpstr>
      <vt:lpstr>Times</vt:lpstr>
      <vt:lpstr>Yu Gothic</vt:lpstr>
      <vt:lpstr>ヒラギノ角ゴ Pro W3</vt:lpstr>
      <vt:lpstr>Office Theme</vt:lpstr>
      <vt:lpstr>Chart</vt:lpstr>
      <vt:lpstr>Talking to Teen Readers</vt:lpstr>
      <vt:lpstr>Laws of Leisure Reading</vt:lpstr>
      <vt:lpstr>Do Teens Actually Read?</vt:lpstr>
      <vt:lpstr>When Do Teens Read?</vt:lpstr>
      <vt:lpstr>Research Highlights</vt:lpstr>
      <vt:lpstr>Guidelines for Young Adult RA: DON’T</vt:lpstr>
      <vt:lpstr>Guidelines for Young Adult RA: DO</vt:lpstr>
      <vt:lpstr>Examples of RA Interactions</vt:lpstr>
      <vt:lpstr>Examples of RA Interactions</vt:lpstr>
      <vt:lpstr>Examples of RA Interactions</vt:lpstr>
      <vt:lpstr>Crossover Advisory: Adult Books for Teen Readers </vt:lpstr>
      <vt:lpstr>Science Fiction</vt:lpstr>
      <vt:lpstr>Fantasy</vt:lpstr>
      <vt:lpstr>Urban Fantasy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Jamie</cp:lastModifiedBy>
  <cp:revision>5</cp:revision>
  <dcterms:created xsi:type="dcterms:W3CDTF">2016-05-20T16:07:47Z</dcterms:created>
  <dcterms:modified xsi:type="dcterms:W3CDTF">2017-01-20T15:23:24Z</dcterms:modified>
</cp:coreProperties>
</file>